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321" r:id="rId3"/>
    <p:sldId id="322" r:id="rId4"/>
    <p:sldId id="257" r:id="rId5"/>
    <p:sldId id="320" r:id="rId6"/>
    <p:sldId id="291" r:id="rId7"/>
    <p:sldId id="307" r:id="rId8"/>
    <p:sldId id="309" r:id="rId9"/>
    <p:sldId id="311" r:id="rId10"/>
    <p:sldId id="314" r:id="rId11"/>
    <p:sldId id="315" r:id="rId12"/>
    <p:sldId id="316" r:id="rId13"/>
    <p:sldId id="317" r:id="rId14"/>
    <p:sldId id="324" r:id="rId15"/>
    <p:sldId id="319" r:id="rId16"/>
    <p:sldId id="294" r:id="rId17"/>
    <p:sldId id="295" r:id="rId18"/>
    <p:sldId id="306" r:id="rId19"/>
    <p:sldId id="303" r:id="rId20"/>
    <p:sldId id="304" r:id="rId21"/>
    <p:sldId id="305" r:id="rId22"/>
    <p:sldId id="296" r:id="rId23"/>
    <p:sldId id="325" r:id="rId24"/>
    <p:sldId id="326" r:id="rId25"/>
    <p:sldId id="298" r:id="rId26"/>
    <p:sldId id="299" r:id="rId27"/>
    <p:sldId id="300" r:id="rId28"/>
    <p:sldId id="327" r:id="rId29"/>
    <p:sldId id="301" r:id="rId30"/>
    <p:sldId id="338" r:id="rId31"/>
    <p:sldId id="342" r:id="rId32"/>
    <p:sldId id="339" r:id="rId33"/>
    <p:sldId id="266" r:id="rId34"/>
    <p:sldId id="270" r:id="rId35"/>
    <p:sldId id="343" r:id="rId36"/>
    <p:sldId id="344" r:id="rId37"/>
    <p:sldId id="345" r:id="rId38"/>
    <p:sldId id="346" r:id="rId39"/>
    <p:sldId id="348" r:id="rId40"/>
    <p:sldId id="349" r:id="rId41"/>
    <p:sldId id="350" r:id="rId42"/>
    <p:sldId id="351" r:id="rId43"/>
    <p:sldId id="352" r:id="rId44"/>
    <p:sldId id="353" r:id="rId45"/>
    <p:sldId id="347" r:id="rId46"/>
    <p:sldId id="281" r:id="rId47"/>
    <p:sldId id="283" r:id="rId48"/>
    <p:sldId id="284" r:id="rId49"/>
    <p:sldId id="355" r:id="rId50"/>
    <p:sldId id="356" r:id="rId51"/>
    <p:sldId id="357" r:id="rId52"/>
    <p:sldId id="358" r:id="rId53"/>
    <p:sldId id="359" r:id="rId54"/>
    <p:sldId id="330" r:id="rId55"/>
    <p:sldId id="354" r:id="rId56"/>
    <p:sldId id="258" r:id="rId5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5090" autoAdjust="0"/>
  </p:normalViewPr>
  <p:slideViewPr>
    <p:cSldViewPr>
      <p:cViewPr varScale="1">
        <p:scale>
          <a:sx n="68" d="100"/>
          <a:sy n="68" d="100"/>
        </p:scale>
        <p:origin x="122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811B48B-0DAA-4554-8399-8C36F43392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二氧化碳是光合作用的關鍵要素。植物利用陽光提供的能量，將二氧化碳與水結合，以生成糖類，間接替地球上幾乎所有的生物提供能量。少了二氧化碳，我們便無法存活。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b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大氣中的二氧化碳量增加確實會使植物快速生長；若考量到氣候變遷，事情可就另當別論了。史丹佛大學進行了一項為期三年的實驗：若地球如預期地持續變化，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100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年後的植物會有何改變。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b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研究員將二氧化碳量提高一倍、溫度增加攝氏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度，並提高降雨量和土壤含氮量（燃燒化石燃料的結果）；結果發現植物開始停止生長。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▲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二氧化碳雖能促進植物生長，但若加入其他環境條件的影響後，反而會抑制植物生長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11B48B-0DAA-4554-8399-8C36F433923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871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行政院農業委員會林聰賢主委在</a:t>
            </a:r>
            <a:r>
              <a:rPr lang="en-US" altLang="zh-TW" dirty="0" smtClean="0"/>
              <a:t>10</a:t>
            </a:r>
            <a:r>
              <a:rPr lang="zh-TW" altLang="en-US" dirty="0" smtClean="0"/>
              <a:t>月</a:t>
            </a:r>
            <a:r>
              <a:rPr lang="en-US" altLang="zh-TW" dirty="0" smtClean="0"/>
              <a:t>19</a:t>
            </a:r>
            <a:r>
              <a:rPr lang="zh-TW" altLang="en-US" dirty="0" smtClean="0"/>
              <a:t>日「</a:t>
            </a:r>
            <a:r>
              <a:rPr lang="en-US" altLang="zh-TW" dirty="0" smtClean="0"/>
              <a:t>2017</a:t>
            </a:r>
            <a:r>
              <a:rPr lang="zh-TW" altLang="en-US" dirty="0" smtClean="0"/>
              <a:t>年生機與農機學術研討會」中，以「精準農業的展望」為題進行演講。精準農業與傳統農業的不同在於，相較於傳統農耕及管理傾向將所有農田視為相同性質，包括犛耕、播種、施肥、噴藥及灌溉等農耕實務皆採取相同方式，但這種均一化的耕作管理方法，卻忽略人為及自然造成土壤環境及作物的持續性變異，而衍生許多資源有效應用與環境保護的問題。對此，「精準農業」指的是一種以資訊及技術為基礎的農業經營管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11B48B-0DAA-4554-8399-8C36F4339235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653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以台灣為例，雖然我國的氣候區適合稻米生產、並不合適生產小麥，但目前國民的糧食消費結構組成中，小麥麵粉的消費量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約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40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公斤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/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年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人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已直逼稻米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約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45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公斤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/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年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人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；此外，相較於日、韓國家，我國國民蛋白質及油脂消費結構中，消費過多的畜產動物性食材，導致每年進口過多的黃豆、小麥、及玉米等作物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(1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千萬噸以上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，過度依賴國外生產的糧食穀類，是台灣在反應氣候變遷中最脆弱的一環。社會大眾是糧食作物最終的消費者，也是氣候變遷中主要的風險承擔者，改變糧食消費結構及飲食習慣，進而降低對進口糧食的依賴是最根本的方法之一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11B48B-0DAA-4554-8399-8C36F433923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977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11B48B-0DAA-4554-8399-8C36F4339235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586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11B48B-0DAA-4554-8399-8C36F4339235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433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11B48B-0DAA-4554-8399-8C36F4339235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492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缺工</a:t>
            </a:r>
            <a:r>
              <a:rPr lang="en-US" altLang="zh-TW" dirty="0" smtClean="0"/>
              <a:t>-</a:t>
            </a:r>
            <a:r>
              <a:rPr lang="zh-TW" altLang="en-US" dirty="0" smtClean="0"/>
              <a:t>季節性缺工是國內農業缺工的主要現象：國內農業缺工可以區分為全年性</a:t>
            </a:r>
          </a:p>
          <a:p>
            <a:r>
              <a:rPr lang="zh-TW" altLang="en-US" dirty="0" smtClean="0"/>
              <a:t>及季節性缺工</a:t>
            </a:r>
            <a:r>
              <a:rPr lang="en-US" altLang="zh-TW" dirty="0" smtClean="0"/>
              <a:t>2</a:t>
            </a:r>
            <a:r>
              <a:rPr lang="zh-TW" altLang="en-US" dirty="0" smtClean="0"/>
              <a:t>種，而季節性缺工是國內農業缺工的主要現象，即同一地方</a:t>
            </a:r>
          </a:p>
          <a:p>
            <a:r>
              <a:rPr lang="zh-TW" altLang="en-US" dirty="0" smtClean="0"/>
              <a:t>、作物、季節需要翻土、種苗植栽、收穫時，需要大量的基礎勞動力同時</a:t>
            </a:r>
          </a:p>
          <a:p>
            <a:r>
              <a:rPr lang="zh-TW" altLang="en-US" dirty="0" smtClean="0"/>
              <a:t>協助務農。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11B48B-0DAA-4554-8399-8C36F4339235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711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11B48B-0DAA-4554-8399-8C36F4339235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193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11B48B-0DAA-4554-8399-8C36F4339235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958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11B48B-0DAA-4554-8399-8C36F4339235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413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2781300"/>
            <a:ext cx="6084888" cy="719138"/>
          </a:xfrm>
        </p:spPr>
        <p:txBody>
          <a:bodyPr/>
          <a:lstStyle>
            <a:lvl1pPr algn="ctr">
              <a:defRPr sz="32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3500438"/>
            <a:ext cx="6084888" cy="504825"/>
          </a:xfrm>
        </p:spPr>
        <p:txBody>
          <a:bodyPr/>
          <a:lstStyle>
            <a:lvl1pPr marL="0" indent="0" algn="ctr">
              <a:buFontTx/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72313" y="333375"/>
            <a:ext cx="1963737" cy="64087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333375"/>
            <a:ext cx="5743575" cy="64087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6338" y="1341438"/>
            <a:ext cx="3852862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81600" y="1341438"/>
            <a:ext cx="3854450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333375"/>
            <a:ext cx="78486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1341438"/>
            <a:ext cx="785971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96952"/>
            <a:ext cx="8784828" cy="647700"/>
          </a:xfrm>
          <a:noFill/>
        </p:spPr>
        <p:txBody>
          <a:bodyPr/>
          <a:lstStyle/>
          <a:p>
            <a:pPr eaLnBrk="1" hangingPunct="1"/>
            <a:r>
              <a:rPr lang="zh-TW" altLang="en-US" sz="5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台灣農機發展的危機與轉機</a:t>
            </a:r>
            <a:endParaRPr lang="uk-UA" sz="5400" dirty="0" smtClean="0">
              <a:solidFill>
                <a:srgbClr val="0000FF"/>
              </a:solidFill>
              <a:ea typeface="標楷體" panose="03000509000000000000" pitchFamily="65" charset="-12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7744" y="3789040"/>
            <a:ext cx="4752528" cy="360040"/>
          </a:xfrm>
        </p:spPr>
        <p:txBody>
          <a:bodyPr/>
          <a:lstStyle/>
          <a:p>
            <a:pPr eaLnBrk="1" hangingPunct="1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艾群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國立嘉義大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學</a:t>
            </a:r>
            <a:endParaRPr lang="uk-UA" sz="4400" dirty="0" smtClean="0"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707904" y="6165304"/>
            <a:ext cx="1726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/>
                </a:solidFill>
              </a:rPr>
              <a:t>2019.10.17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/>
              <a:t>台灣農機</a:t>
            </a:r>
            <a:r>
              <a:rPr lang="zh-TW" altLang="en-US" sz="4400" dirty="0"/>
              <a:t>產業發展歷程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556792"/>
            <a:ext cx="8424490" cy="5185321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台灣農業機械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發展過程可概分為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五個階段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，分別說明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如下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</a:p>
          <a:p>
            <a:pPr marL="0" indent="0"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農機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萌芽期 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>
                <a:solidFill>
                  <a:srgbClr val="0000FF"/>
                </a:solidFill>
                <a:latin typeface="+mn-ea"/>
              </a:rPr>
              <a:t>1953 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年至</a:t>
            </a:r>
            <a:r>
              <a:rPr lang="en-US" altLang="zh-TW" dirty="0">
                <a:solidFill>
                  <a:srgbClr val="0000FF"/>
                </a:solidFill>
                <a:latin typeface="+mn-ea"/>
              </a:rPr>
              <a:t>1960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):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u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政府實施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耕者有其田政策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，農民開始擁有自己的土地，對於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購置生產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設備的興趣大增。有感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耕牛的不足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，政府乃於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1953 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年決定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推動農業機械化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，先由國外引進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 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 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馬力的小型耕耘機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在全省各地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進行作業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示範與推廣，頗受農民好評與採用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u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1960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年間共成立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22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家，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小型耕耘機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被用來替代耕牛，解決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農場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畜力不足問題。</a:t>
            </a:r>
          </a:p>
        </p:txBody>
      </p:sp>
      <p:pic>
        <p:nvPicPr>
          <p:cNvPr id="4" name="Picture 13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533059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8737742" y="64451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717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/>
              <a:t>台灣農機產業發展歷程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052736"/>
            <a:ext cx="8712522" cy="5113313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農機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成長期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>
                <a:solidFill>
                  <a:srgbClr val="0000FF"/>
                </a:solidFill>
                <a:latin typeface="+mn-ea"/>
              </a:rPr>
              <a:t>1961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年至</a:t>
            </a:r>
            <a:r>
              <a:rPr lang="en-US" altLang="zh-TW" dirty="0">
                <a:solidFill>
                  <a:srgbClr val="0000FF"/>
                </a:solidFill>
                <a:latin typeface="+mn-ea"/>
              </a:rPr>
              <a:t>1970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1967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年始由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日本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引進手推式及動力式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兩行水稻插秧機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，兩機種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進行田間試驗及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示範表演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，經試驗結果，其單位面積株數、穗重均增加，大幅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提高單位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面積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產量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。同時期政府輔導成立鄉鎮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農業機械化推行中心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，和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農機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專案審核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小組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，促進農業機械化的速度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農機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大型化和稻作機械化發展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 smtClean="0">
                <a:solidFill>
                  <a:srgbClr val="0000FF"/>
                </a:solidFill>
                <a:latin typeface="+mn-ea"/>
              </a:rPr>
              <a:t>1970</a:t>
            </a:r>
            <a:r>
              <a:rPr lang="en-US" altLang="zh-TW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年至</a:t>
            </a:r>
            <a:r>
              <a:rPr lang="en-US" altLang="zh-TW" dirty="0">
                <a:solidFill>
                  <a:srgbClr val="0000FF"/>
                </a:solidFill>
                <a:latin typeface="+mn-ea"/>
              </a:rPr>
              <a:t>1978 </a:t>
            </a:r>
            <a:r>
              <a:rPr lang="zh-TW" altLang="en-US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600"/>
              </a:lnSpc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1970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年訂定「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現階段農村建設綱領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」，實施「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加速推行農業機械化方案四年計畫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」和「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加速推廣稻殼烘乾機計畫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」等，並成立「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加速農業機械化推行小組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」農民已有現代企業化農場經營的觀念，為期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代替人力或減輕農耕辛勞程度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，不能僅依賴耕耘機來達成，在稻作機械從整地、育苗、插秧至收穫、調製、乾燥等作業，趨向於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專業化和大型化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的發展。輔導農民設置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水稻育苗中心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，推行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專業化育苗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農機調配代耕服務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，對於節省勞力和稻作增產貢獻很大。</a:t>
            </a:r>
          </a:p>
          <a:p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15" descr="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908720"/>
            <a:ext cx="643139" cy="65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555" y="3505885"/>
            <a:ext cx="685800" cy="72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8737742" y="6445111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05174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/>
              <a:t>台灣農機產業發展歷程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700808"/>
            <a:ext cx="8075538" cy="5400675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促進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農業全面機械化期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>
                <a:solidFill>
                  <a:srgbClr val="0000FF"/>
                </a:solidFill>
                <a:latin typeface="+mn-ea"/>
              </a:rPr>
              <a:t>1979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年至</a:t>
            </a:r>
            <a:r>
              <a:rPr lang="en-US" altLang="zh-TW" dirty="0">
                <a:solidFill>
                  <a:srgbClr val="0000FF"/>
                </a:solidFill>
                <a:latin typeface="+mn-ea"/>
              </a:rPr>
              <a:t>1991 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lnSpc>
                <a:spcPts val="3200"/>
              </a:lnSpc>
              <a:buClr>
                <a:srgbClr val="00B050"/>
              </a:buClr>
              <a:buFont typeface="Wingdings" panose="05000000000000000000" pitchFamily="2" charset="2"/>
              <a:buChar char="u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1979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年實施「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設置農業機械化基金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促進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農業全面機械化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」計畫，以全面推廣農業機械化為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目標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200"/>
              </a:lnSpc>
              <a:buClr>
                <a:srgbClr val="00B050"/>
              </a:buClr>
              <a:buFont typeface="Wingdings" panose="05000000000000000000" pitchFamily="2" charset="2"/>
              <a:buChar char="u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1982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年起，輔導農民設置「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雜糧作物農機代耕中心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200"/>
              </a:lnSpc>
              <a:buClr>
                <a:srgbClr val="00B050"/>
              </a:buClr>
              <a:buFont typeface="Wingdings" panose="05000000000000000000" pitchFamily="2" charset="2"/>
              <a:buChar char="u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並於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1987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年將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雜糧機械研究與開發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」計畫，列為國家級農業機械研究項目之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19" descr="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96" y="1556792"/>
            <a:ext cx="648072" cy="67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8737742" y="64451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8610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/>
              <a:t>台灣農機產業發展歷程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09569" y="1772816"/>
            <a:ext cx="8026481" cy="4969297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推動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農業生產自動化與電子化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>
                <a:solidFill>
                  <a:srgbClr val="0000FF"/>
                </a:solidFill>
                <a:latin typeface="+mn-ea"/>
              </a:rPr>
              <a:t>1991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年迄今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u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自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1991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年起配合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產業自動化政策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，積極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推動農漁牧業自動化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。第一期自</a:t>
            </a:r>
            <a:r>
              <a:rPr lang="en-US" altLang="zh-TW" sz="2400" dirty="0">
                <a:solidFill>
                  <a:srgbClr val="0000FF"/>
                </a:solidFill>
                <a:latin typeface="+mn-ea"/>
              </a:rPr>
              <a:t>1991 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年至</a:t>
            </a:r>
            <a:r>
              <a:rPr lang="en-US" altLang="zh-TW" sz="2400" dirty="0">
                <a:solidFill>
                  <a:srgbClr val="0000FF"/>
                </a:solidFill>
                <a:latin typeface="+mn-ea"/>
              </a:rPr>
              <a:t>1995 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技術開發期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，引進農漁牧產業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關鍵性技術及設備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，培育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自動化人才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及建立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自動化生產所需各種技術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成立三個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技藝中心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園藝、食品、畜牧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u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第二期自</a:t>
            </a:r>
            <a:r>
              <a:rPr lang="en-US" altLang="zh-TW" sz="2400" dirty="0">
                <a:solidFill>
                  <a:srgbClr val="0000FF"/>
                </a:solidFill>
                <a:latin typeface="+mn-ea"/>
              </a:rPr>
              <a:t>1996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年至</a:t>
            </a:r>
            <a:r>
              <a:rPr lang="en-US" altLang="zh-TW" sz="2400" dirty="0">
                <a:solidFill>
                  <a:srgbClr val="0000FF"/>
                </a:solidFill>
                <a:latin typeface="+mn-ea"/>
              </a:rPr>
              <a:t>2000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年為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技術應用推廣期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，擴大並整合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農漁牧產業自動化推廣體系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，協助農民及農企業利用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自動化設備從事生產</a:t>
            </a:r>
            <a:endParaRPr lang="en-US" altLang="zh-TW" sz="24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u"/>
            </a:pPr>
            <a:r>
              <a:rPr lang="en-US" altLang="zh-TW" sz="2400" dirty="0">
                <a:solidFill>
                  <a:srgbClr val="0000FF"/>
                </a:solidFill>
                <a:latin typeface="+mn-ea"/>
              </a:rPr>
              <a:t>2001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年繼續推動農漁牧產業自動化計畫，朝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精緻化、精準管理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，利用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影像辨識與類神經網路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系統，建立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防檢疫、品質檢驗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環境監控與產銷履歷追蹤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400" dirty="0"/>
          </a:p>
        </p:txBody>
      </p:sp>
      <p:pic>
        <p:nvPicPr>
          <p:cNvPr id="4" name="Picture 21" descr="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614033" cy="65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8737742" y="64451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6331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/>
              <a:t>台灣農機產業發展歷程</a:t>
            </a: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755576" y="1464593"/>
            <a:ext cx="7859712" cy="5400675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2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政府相關措施</a:t>
            </a:r>
            <a:endParaRPr lang="en-US" altLang="zh-TW" sz="32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新型農機示範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推廣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農機操作、保養、修護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訓練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農機貸款及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補助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農機性能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測定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農機試驗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研究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鼓勵農機生產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製造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七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輔導水稻育苗中心及雜糧農機代耕中心，推行大面積機械化代耕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作業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八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發展農業自動化，開拓農業機械化的新領域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8737742" y="64451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53701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/>
              <a:t>台灣農作物種植面積</a:t>
            </a:r>
            <a:endParaRPr lang="zh-TW" altLang="en-US" sz="4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913" y="857250"/>
            <a:ext cx="9267825" cy="51435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876256" y="1124744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單位</a:t>
            </a:r>
            <a:r>
              <a:rPr lang="en-US" altLang="zh-TW" sz="2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公頃</a:t>
            </a:r>
            <a:endParaRPr lang="zh-TW" altLang="en-US" sz="20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737742" y="64451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79372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>
                <a:solidFill>
                  <a:schemeClr val="accent5">
                    <a:lumMod val="25000"/>
                  </a:schemeClr>
                </a:solidFill>
                <a:latin typeface="+mn-ea"/>
                <a:ea typeface="+mn-ea"/>
              </a:rPr>
              <a:t>農業機械進出口</a:t>
            </a:r>
            <a:endParaRPr lang="zh-TW" altLang="en-US" sz="4400" dirty="0">
              <a:solidFill>
                <a:schemeClr val="accent5">
                  <a:lumMod val="2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113030"/>
            <a:ext cx="7751787" cy="463763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87450" y="1484784"/>
            <a:ext cx="75610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2009 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~2018 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年全球</a:t>
            </a:r>
            <a:r>
              <a:rPr lang="zh-TW" altLang="en-US" sz="2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農業機械進出口</a:t>
            </a:r>
            <a:endParaRPr lang="zh-TW" altLang="en-US" sz="2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8737742" y="64451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4834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>
                <a:solidFill>
                  <a:schemeClr val="accent5">
                    <a:lumMod val="25000"/>
                  </a:schemeClr>
                </a:solidFill>
                <a:latin typeface="+mn-ea"/>
              </a:rPr>
              <a:t>農業機械進出口</a:t>
            </a:r>
            <a:endParaRPr lang="zh-TW" altLang="en-US" sz="4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00808"/>
            <a:ext cx="7525172" cy="508975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27584" y="1268760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2009 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~2018 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年東南亞地區各國</a:t>
            </a:r>
            <a:r>
              <a:rPr lang="zh-TW" altLang="en-US" sz="2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農業機械出口</a:t>
            </a:r>
            <a:endParaRPr lang="zh-TW" altLang="en-US" sz="28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452320" y="221936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◄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452320" y="281063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◄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614506" y="3427347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◄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614506" y="401861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◄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398482" y="37372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◄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409248" y="314600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◄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737742" y="64451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949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>
                <a:solidFill>
                  <a:schemeClr val="accent5">
                    <a:lumMod val="25000"/>
                  </a:schemeClr>
                </a:solidFill>
                <a:latin typeface="+mn-ea"/>
              </a:rPr>
              <a:t>農業機械進出口</a:t>
            </a:r>
            <a:endParaRPr lang="zh-TW" altLang="en-US" sz="4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554394"/>
            <a:ext cx="7737127" cy="518671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697995" y="1196752"/>
            <a:ext cx="6827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2018 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年東南亞地區各國</a:t>
            </a:r>
            <a:r>
              <a:rPr lang="zh-TW" altLang="en-US" sz="2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農業機械進口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比重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8737742" y="64451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67907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55776" y="909258"/>
            <a:ext cx="6408440" cy="431510"/>
          </a:xfrm>
        </p:spPr>
        <p:txBody>
          <a:bodyPr/>
          <a:lstStyle/>
          <a:p>
            <a:r>
              <a:rPr lang="en-US" altLang="zh-TW" sz="4000" dirty="0">
                <a:ea typeface="標楷體" panose="03000509000000000000" pitchFamily="65" charset="-120"/>
              </a:rPr>
              <a:t>2018 </a:t>
            </a:r>
            <a:r>
              <a:rPr lang="zh-TW" altLang="en-US" sz="4000" dirty="0" smtClean="0">
                <a:ea typeface="標楷體" panose="03000509000000000000" pitchFamily="65" charset="-120"/>
              </a:rPr>
              <a:t>年台</a:t>
            </a:r>
            <a:r>
              <a:rPr lang="zh-TW" altLang="en-US" sz="4000" dirty="0">
                <a:ea typeface="標楷體" panose="03000509000000000000" pitchFamily="65" charset="-120"/>
              </a:rPr>
              <a:t>灣</a:t>
            </a:r>
            <a:r>
              <a:rPr lang="zh-TW" altLang="en-US" sz="4000" dirty="0" smtClean="0">
                <a:ea typeface="標楷體" panose="03000509000000000000" pitchFamily="65" charset="-120"/>
              </a:rPr>
              <a:t>農</a:t>
            </a:r>
            <a:r>
              <a:rPr lang="zh-TW" altLang="en-US" sz="4000" dirty="0">
                <a:ea typeface="標楷體" panose="03000509000000000000" pitchFamily="65" charset="-120"/>
              </a:rPr>
              <a:t>糧機械</a:t>
            </a:r>
            <a:r>
              <a:rPr lang="zh-TW" altLang="en-US" sz="4000" dirty="0" smtClean="0">
                <a:ea typeface="標楷體" panose="03000509000000000000" pitchFamily="65" charset="-120"/>
              </a:rPr>
              <a:t>設備出口</a:t>
            </a:r>
            <a:r>
              <a:rPr lang="zh-TW" altLang="en-US" sz="4000" dirty="0">
                <a:ea typeface="標楷體" panose="03000509000000000000" pitchFamily="65" charset="-120"/>
              </a:rPr>
              <a:t>前</a:t>
            </a:r>
            <a:r>
              <a:rPr lang="en-US" altLang="zh-TW" sz="4000" dirty="0" smtClean="0">
                <a:ea typeface="標楷體" panose="03000509000000000000" pitchFamily="65" charset="-120"/>
              </a:rPr>
              <a:t>10 </a:t>
            </a:r>
            <a:r>
              <a:rPr lang="zh-TW" altLang="en-US" sz="4000" dirty="0">
                <a:ea typeface="標楷體" panose="03000509000000000000" pitchFamily="65" charset="-120"/>
              </a:rPr>
              <a:t>大目的地國家</a:t>
            </a:r>
            <a:br>
              <a:rPr lang="zh-TW" altLang="en-US" sz="4000" dirty="0">
                <a:ea typeface="標楷體" panose="03000509000000000000" pitchFamily="65" charset="-120"/>
              </a:rPr>
            </a:br>
            <a:endParaRPr lang="zh-TW" altLang="en-US" sz="4000" dirty="0">
              <a:ea typeface="標楷體" panose="03000509000000000000" pitchFamily="65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992426"/>
              </p:ext>
            </p:extLst>
          </p:nvPr>
        </p:nvGraphicFramePr>
        <p:xfrm>
          <a:off x="395536" y="1584308"/>
          <a:ext cx="8280920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34166398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772666007"/>
                    </a:ext>
                  </a:extLst>
                </a:gridCol>
                <a:gridCol w="1233137">
                  <a:extLst>
                    <a:ext uri="{9D8B030D-6E8A-4147-A177-3AD203B41FA5}">
                      <a16:colId xmlns:a16="http://schemas.microsoft.com/office/drawing/2014/main" val="814967888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val="1071184267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val="3934707458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val="2939440275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val="1806833308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val="3467591846"/>
                    </a:ext>
                  </a:extLst>
                </a:gridCol>
              </a:tblGrid>
              <a:tr h="368810">
                <a:tc rowSpan="2">
                  <a:txBody>
                    <a:bodyPr/>
                    <a:lstStyle/>
                    <a:p>
                      <a:r>
                        <a:rPr lang="en-US" altLang="zh-TW" sz="2000" dirty="0" smtClean="0"/>
                        <a:t>2018</a:t>
                      </a:r>
                      <a:r>
                        <a:rPr lang="zh-TW" altLang="en-US" sz="2000" dirty="0" smtClean="0"/>
                        <a:t>年排名</a:t>
                      </a:r>
                      <a:endParaRPr lang="zh-TW" altLang="en-US" sz="2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zh-TW" altLang="en-US" sz="2200" dirty="0" smtClean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出口國家</a:t>
                      </a:r>
                      <a:r>
                        <a:rPr lang="en-US" altLang="zh-TW" sz="2200" dirty="0" smtClean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2200" dirty="0" smtClean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地區</a:t>
                      </a:r>
                      <a:endParaRPr lang="zh-TW" altLang="en-US" sz="2200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2014~2018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年</a:t>
                      </a:r>
                      <a:endParaRPr lang="en-US" altLang="zh-TW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年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年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594155"/>
                  </a:ext>
                </a:extLst>
              </a:tr>
              <a:tr h="636576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出口值</a:t>
                      </a:r>
                      <a:endParaRPr lang="zh-TW" altLang="en-US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占比重</a:t>
                      </a:r>
                      <a:endParaRPr lang="zh-TW" altLang="en-US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出口值</a:t>
                      </a:r>
                      <a:endParaRPr lang="zh-TW" altLang="en-US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出口值</a:t>
                      </a:r>
                      <a:endParaRPr lang="zh-TW" altLang="en-US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占比重</a:t>
                      </a:r>
                      <a:endParaRPr lang="zh-TW" altLang="en-US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與去年同期比</a:t>
                      </a:r>
                      <a:endParaRPr lang="zh-TW" altLang="en-US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367678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日本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3,872,607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17.0%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713,587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747,353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17.3%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4.7%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316546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美國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3,215,329</a:t>
                      </a:r>
                      <a:endParaRPr lang="zh-TW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14.2%</a:t>
                      </a:r>
                      <a:endParaRPr lang="zh-TW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620,186</a:t>
                      </a:r>
                      <a:endParaRPr lang="zh-TW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545,376</a:t>
                      </a:r>
                      <a:endParaRPr lang="zh-TW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12.6%</a:t>
                      </a:r>
                      <a:endParaRPr lang="zh-TW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-12.1%</a:t>
                      </a:r>
                      <a:endParaRPr lang="zh-TW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885680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菲律賓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1,521,054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6.7%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313,203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422,700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9.8%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>
                          <a:solidFill>
                            <a:srgbClr val="FF0000"/>
                          </a:solidFill>
                        </a:rPr>
                        <a:t>35.0%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939706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中國大陸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2,049,968</a:t>
                      </a:r>
                      <a:endParaRPr lang="zh-TW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9.0%</a:t>
                      </a:r>
                      <a:endParaRPr lang="zh-TW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435,599</a:t>
                      </a:r>
                      <a:endParaRPr lang="zh-TW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323,540</a:t>
                      </a:r>
                      <a:endParaRPr lang="zh-TW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7.5%</a:t>
                      </a:r>
                      <a:endParaRPr lang="zh-TW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-25.7%</a:t>
                      </a:r>
                      <a:endParaRPr lang="zh-TW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203665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印尼</a:t>
                      </a:r>
                      <a:endParaRPr lang="zh-TW" altLang="en-US" sz="20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>
                          <a:solidFill>
                            <a:srgbClr val="FF0000"/>
                          </a:solidFill>
                        </a:rPr>
                        <a:t>994,276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FF0000"/>
                          </a:solidFill>
                        </a:rPr>
                        <a:t>4.4%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>
                          <a:solidFill>
                            <a:srgbClr val="FF0000"/>
                          </a:solidFill>
                        </a:rPr>
                        <a:t>173,701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>
                          <a:solidFill>
                            <a:srgbClr val="FF0000"/>
                          </a:solidFill>
                        </a:rPr>
                        <a:t>318,243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>
                          <a:solidFill>
                            <a:srgbClr val="FF0000"/>
                          </a:solidFill>
                        </a:rPr>
                        <a:t>7.4%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>
                          <a:solidFill>
                            <a:srgbClr val="FF0000"/>
                          </a:solidFill>
                        </a:rPr>
                        <a:t>83.2%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302098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越南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958,162</a:t>
                      </a:r>
                      <a:endParaRPr lang="zh-TW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4.2%</a:t>
                      </a:r>
                      <a:endParaRPr lang="zh-TW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134,196</a:t>
                      </a:r>
                      <a:endParaRPr lang="zh-TW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180,550</a:t>
                      </a:r>
                      <a:endParaRPr lang="zh-TW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4.1%</a:t>
                      </a:r>
                      <a:endParaRPr lang="zh-TW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>
                          <a:solidFill>
                            <a:srgbClr val="FF0000"/>
                          </a:solidFill>
                        </a:rPr>
                        <a:t>34.5%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026989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馬來西亞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708,132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3.1%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128,045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171,086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4.0%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>
                          <a:solidFill>
                            <a:srgbClr val="FF0000"/>
                          </a:solidFill>
                        </a:rPr>
                        <a:t>33.6%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47540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8</a:t>
                      </a:r>
                      <a:endParaRPr lang="zh-TW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泰國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1,031,333</a:t>
                      </a:r>
                      <a:endParaRPr lang="zh-TW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4.5%</a:t>
                      </a:r>
                      <a:endParaRPr lang="zh-TW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162,395</a:t>
                      </a:r>
                      <a:endParaRPr lang="zh-TW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155,560</a:t>
                      </a:r>
                      <a:endParaRPr lang="zh-TW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3.5%</a:t>
                      </a:r>
                      <a:endParaRPr lang="zh-TW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-4.2%</a:t>
                      </a:r>
                      <a:endParaRPr lang="zh-TW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668971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印度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771,288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3.4%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158,060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125,162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2.9%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-20.8%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74741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10</a:t>
                      </a:r>
                      <a:endParaRPr lang="zh-TW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柬埔寨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457,298</a:t>
                      </a:r>
                      <a:endParaRPr lang="zh-TW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2.0%</a:t>
                      </a:r>
                      <a:endParaRPr lang="zh-TW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84,365</a:t>
                      </a:r>
                      <a:endParaRPr lang="zh-TW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118,304</a:t>
                      </a:r>
                      <a:endParaRPr lang="zh-TW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2.7%</a:t>
                      </a:r>
                      <a:endParaRPr lang="zh-TW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>
                          <a:solidFill>
                            <a:srgbClr val="FF0000"/>
                          </a:solidFill>
                        </a:rPr>
                        <a:t>40.2%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00006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3707904" y="1244238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資料來源：財政部關務署</a:t>
            </a:r>
          </a:p>
        </p:txBody>
      </p:sp>
      <p:sp>
        <p:nvSpPr>
          <p:cNvPr id="8" name="矩形 7"/>
          <p:cNvSpPr/>
          <p:nvPr/>
        </p:nvSpPr>
        <p:spPr>
          <a:xfrm>
            <a:off x="1115616" y="1244238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單位</a:t>
            </a:r>
            <a:r>
              <a:rPr lang="en-US" altLang="zh-TW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新臺幣千元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8737742" y="64451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49828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/>
              <a:t>氣候變遷</a:t>
            </a:r>
            <a:endParaRPr lang="zh-TW" altLang="en-US" sz="4400" dirty="0"/>
          </a:p>
        </p:txBody>
      </p:sp>
      <p:pic>
        <p:nvPicPr>
          <p:cNvPr id="4" name="圖片 3" descr="https://blog.hamibook.com.tw/wp-content/uploads/2017/08/知識大圖解國際中文版2017年9月號_0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712968" cy="50405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群組 6"/>
          <p:cNvGrpSpPr/>
          <p:nvPr/>
        </p:nvGrpSpPr>
        <p:grpSpPr>
          <a:xfrm>
            <a:off x="5004048" y="2348880"/>
            <a:ext cx="1512168" cy="504056"/>
            <a:chOff x="5004048" y="2348880"/>
            <a:chExt cx="1512168" cy="504056"/>
          </a:xfrm>
        </p:grpSpPr>
        <p:sp>
          <p:nvSpPr>
            <p:cNvPr id="3" name="矩形 2"/>
            <p:cNvSpPr/>
            <p:nvPr/>
          </p:nvSpPr>
          <p:spPr>
            <a:xfrm>
              <a:off x="6228184" y="2348880"/>
              <a:ext cx="288032" cy="288032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5004048" y="2564904"/>
              <a:ext cx="288032" cy="288032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" name="矩形 7"/>
          <p:cNvSpPr/>
          <p:nvPr/>
        </p:nvSpPr>
        <p:spPr>
          <a:xfrm>
            <a:off x="6804248" y="4077072"/>
            <a:ext cx="1512168" cy="216024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接點 9"/>
          <p:cNvCxnSpPr/>
          <p:nvPr/>
        </p:nvCxnSpPr>
        <p:spPr>
          <a:xfrm>
            <a:off x="3851920" y="2564904"/>
            <a:ext cx="72008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3059832" y="2827040"/>
            <a:ext cx="1584176" cy="2589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3275856" y="5949280"/>
            <a:ext cx="1584176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619672" y="3573016"/>
            <a:ext cx="1080120" cy="216024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8737742" y="644511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73157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51720" y="333374"/>
            <a:ext cx="6984330" cy="791369"/>
          </a:xfrm>
        </p:spPr>
        <p:txBody>
          <a:bodyPr/>
          <a:lstStyle/>
          <a:p>
            <a:r>
              <a:rPr lang="en-US" altLang="zh-TW" sz="4000" dirty="0"/>
              <a:t>2014 </a:t>
            </a:r>
            <a:r>
              <a:rPr lang="zh-TW" altLang="en-US" sz="4000" dirty="0"/>
              <a:t>年</a:t>
            </a:r>
            <a:r>
              <a:rPr lang="en-US" altLang="zh-TW" sz="4000" dirty="0"/>
              <a:t>~2018 </a:t>
            </a:r>
            <a:r>
              <a:rPr lang="zh-TW" altLang="en-US" sz="4000" dirty="0" smtClean="0"/>
              <a:t>年台灣農</a:t>
            </a:r>
            <a:r>
              <a:rPr lang="zh-TW" altLang="en-US" sz="4000" dirty="0"/>
              <a:t>糧</a:t>
            </a:r>
            <a:r>
              <a:rPr lang="zh-TW" altLang="en-US" sz="4000" dirty="0" smtClean="0"/>
              <a:t>機械於</a:t>
            </a:r>
            <a:r>
              <a:rPr lang="zh-TW" altLang="en-US" sz="4000" dirty="0"/>
              <a:t>亞洲地區各國之出口比重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338259"/>
            <a:ext cx="8297508" cy="395919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292080" y="6297454"/>
            <a:ext cx="3005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資料來源：財政部關務署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8737742" y="64451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99831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/>
              <a:t>台灣農業機械進出口總產值</a:t>
            </a:r>
            <a:endParaRPr lang="zh-TW" altLang="en-US" sz="44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598066"/>
              </p:ext>
            </p:extLst>
          </p:nvPr>
        </p:nvGraphicFramePr>
        <p:xfrm>
          <a:off x="827582" y="2204864"/>
          <a:ext cx="7620368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6">
                  <a:extLst>
                    <a:ext uri="{9D8B030D-6E8A-4147-A177-3AD203B41FA5}">
                      <a16:colId xmlns:a16="http://schemas.microsoft.com/office/drawing/2014/main" val="3681571944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3905688187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3753901592"/>
                    </a:ext>
                  </a:extLst>
                </a:gridCol>
                <a:gridCol w="2219766">
                  <a:extLst>
                    <a:ext uri="{9D8B030D-6E8A-4147-A177-3AD203B41FA5}">
                      <a16:colId xmlns:a16="http://schemas.microsoft.com/office/drawing/2014/main" val="1509875759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2014~2018</a:t>
                      </a:r>
                      <a:r>
                        <a:rPr lang="zh-TW" altLang="en-US" sz="240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年</a:t>
                      </a:r>
                      <a:endParaRPr lang="zh-TW" altLang="en-US" sz="2400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2017</a:t>
                      </a:r>
                      <a:r>
                        <a:rPr lang="zh-TW" altLang="en-US" sz="240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年</a:t>
                      </a:r>
                      <a:endParaRPr lang="zh-TW" altLang="en-US" sz="2400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2018</a:t>
                      </a:r>
                      <a:r>
                        <a:rPr lang="zh-TW" altLang="en-US" sz="240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年</a:t>
                      </a:r>
                      <a:endParaRPr lang="en-US" altLang="zh-TW" sz="2400" dirty="0" smtClean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2805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進口值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dirty="0" smtClean="0">
                          <a:latin typeface="+mn-ea"/>
                          <a:ea typeface="+mn-ea"/>
                        </a:rPr>
                        <a:t>16,507,101</a:t>
                      </a:r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dirty="0" smtClean="0">
                          <a:latin typeface="+mn-ea"/>
                          <a:ea typeface="+mn-ea"/>
                        </a:rPr>
                        <a:t>3,520,779</a:t>
                      </a:r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dirty="0" smtClean="0">
                          <a:latin typeface="+mn-ea"/>
                          <a:ea typeface="+mn-ea"/>
                        </a:rPr>
                        <a:t>3,722,603</a:t>
                      </a:r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92149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出口值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dirty="0" smtClean="0">
                          <a:latin typeface="+mn-ea"/>
                          <a:ea typeface="+mn-ea"/>
                        </a:rPr>
                        <a:t>22,721,812</a:t>
                      </a:r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dirty="0" smtClean="0">
                          <a:latin typeface="+mn-ea"/>
                          <a:ea typeface="+mn-ea"/>
                        </a:rPr>
                        <a:t>4,283,339</a:t>
                      </a:r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400" dirty="0" smtClean="0">
                          <a:latin typeface="+mn-ea"/>
                          <a:ea typeface="+mn-ea"/>
                        </a:rPr>
                        <a:t>4,333,623</a:t>
                      </a:r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929078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6732240" y="1700808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單位</a:t>
            </a:r>
            <a:r>
              <a:rPr lang="en-US" altLang="zh-TW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新臺幣千元</a:t>
            </a:r>
          </a:p>
        </p:txBody>
      </p:sp>
      <p:sp>
        <p:nvSpPr>
          <p:cNvPr id="6" name="矩形 5"/>
          <p:cNvSpPr/>
          <p:nvPr/>
        </p:nvSpPr>
        <p:spPr>
          <a:xfrm>
            <a:off x="5724128" y="5373216"/>
            <a:ext cx="3005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資料來源：財政部關務署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8737742" y="64451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6806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71800" y="333374"/>
            <a:ext cx="6264250" cy="863377"/>
          </a:xfrm>
        </p:spPr>
        <p:txBody>
          <a:bodyPr/>
          <a:lstStyle/>
          <a:p>
            <a:r>
              <a:rPr lang="en-US" altLang="zh-TW" sz="4000" dirty="0" smtClean="0"/>
              <a:t>2014 </a:t>
            </a:r>
            <a:r>
              <a:rPr lang="zh-TW" altLang="en-US" sz="4000" dirty="0" smtClean="0"/>
              <a:t>年</a:t>
            </a:r>
            <a:r>
              <a:rPr lang="en-US" altLang="zh-TW" sz="4000" dirty="0" smtClean="0"/>
              <a:t>~2018 </a:t>
            </a:r>
            <a:r>
              <a:rPr lang="zh-TW" altLang="en-US" sz="4000" dirty="0" smtClean="0"/>
              <a:t>年我國各類農糧機械設備進出口情形</a:t>
            </a:r>
            <a:endParaRPr lang="zh-TW" altLang="en-US" sz="4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241697"/>
            <a:ext cx="7043004" cy="51038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565110" y="6315816"/>
            <a:ext cx="3005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資料來源：財政部關務署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8737742" y="64451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6147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195686" y="692696"/>
            <a:ext cx="6912322" cy="575345"/>
          </a:xfrm>
        </p:spPr>
        <p:txBody>
          <a:bodyPr/>
          <a:lstStyle/>
          <a:p>
            <a:r>
              <a:rPr lang="zh-TW" altLang="en-US" sz="4400" dirty="0"/>
              <a:t>農業機械產業之市場動態與我國競爭力簡析</a:t>
            </a:r>
          </a:p>
        </p:txBody>
      </p:sp>
      <p:pic>
        <p:nvPicPr>
          <p:cNvPr id="5" name="Picture 2" descr="https://atiip.atri.org.tw/js/tinymce/plugins/fileupload/filedownload.ashx?newGuid=b9d0bb6d-5c2e-4c31-a430-ba11f39c4a75&amp;conttype=report&amp;fileName=擷取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419256" cy="470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619672" y="6265730"/>
            <a:ext cx="6340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擷自農業科技產業情報站 </a:t>
            </a:r>
            <a:r>
              <a:rPr lang="en-US" altLang="zh-TW" sz="2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2015/12/17</a:t>
            </a:r>
            <a:r>
              <a:rPr lang="zh-TW" altLang="en-US" sz="2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王暘杰、</a:t>
            </a:r>
            <a:r>
              <a:rPr lang="zh-TW" altLang="en-US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丁川翊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8737742" y="64451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28374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231678" y="620688"/>
            <a:ext cx="6912322" cy="575345"/>
          </a:xfrm>
        </p:spPr>
        <p:txBody>
          <a:bodyPr/>
          <a:lstStyle/>
          <a:p>
            <a:r>
              <a:rPr lang="zh-TW" altLang="en-US" sz="4400" dirty="0"/>
              <a:t>農業機械產業之市場動態與我國競爭力簡析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67" y="1844824"/>
            <a:ext cx="8640960" cy="432048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8737742" y="64451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23261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/>
              <a:t>當前農業生產面對的問題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700808"/>
            <a:ext cx="7859712" cy="3384376"/>
          </a:xfrm>
        </p:spPr>
        <p:txBody>
          <a:bodyPr/>
          <a:lstStyle/>
          <a:p>
            <a:pPr marL="0" indent="0">
              <a:lnSpc>
                <a:spcPts val="4000"/>
              </a:lnSpc>
              <a:buNone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農村老化、缺工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省工、省力農機</a:t>
            </a:r>
            <a:endParaRPr lang="en-US" altLang="zh-TW" sz="32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4000"/>
              </a:lnSpc>
              <a:buNone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氣候變遷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農業設施</a:t>
            </a:r>
            <a:endParaRPr lang="en-US" altLang="zh-TW" sz="32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4000"/>
              </a:lnSpc>
              <a:buNone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土地面積不大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分享經濟</a:t>
            </a:r>
            <a:endParaRPr lang="en-US" altLang="zh-TW" sz="32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4000"/>
              </a:lnSpc>
              <a:buNone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農民資金不足以購買生產機具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分享經濟</a:t>
            </a:r>
            <a:endParaRPr lang="en-US" altLang="zh-TW" sz="32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4000"/>
              </a:lnSpc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農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機研發跟不上環境變遷與產業趨勢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人才培育、政策配合</a:t>
            </a:r>
            <a:endParaRPr lang="en-US" altLang="zh-TW" sz="32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農業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體系尚未建立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資料共享機制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，延緩效益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擴散。</a:t>
            </a:r>
            <a:endParaRPr lang="zh-TW" altLang="en-US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67" descr="057.gif (5168 字节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29" y="1844823"/>
            <a:ext cx="533871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7" descr="057.gif (5168 字节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29" y="2466873"/>
            <a:ext cx="533871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7" descr="057.gif (5168 字节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28" y="3027208"/>
            <a:ext cx="533871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7" descr="057.gif (5168 字节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29" y="3630116"/>
            <a:ext cx="533871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7" descr="057.gif (5168 字节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28" y="4315069"/>
            <a:ext cx="533871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7" descr="057.gif (5168 字节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98" y="5335362"/>
            <a:ext cx="533871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8737742" y="64451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6117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/>
              <a:t>農機盤點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457325"/>
            <a:ext cx="7859712" cy="5400675"/>
          </a:xfrm>
        </p:spPr>
        <p:txBody>
          <a:bodyPr/>
          <a:lstStyle/>
          <a:p>
            <a:pPr marL="0" indent="0">
              <a:lnSpc>
                <a:spcPts val="3000"/>
              </a:lnSpc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農業專業操作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具技術門檻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：農業屬於具有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技術性及體能良好者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才能從事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農業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工作的特性，例如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嫁接、剪枝、套袋、噴藥及除草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等工作，人員須有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一定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經驗或是受專業訓練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後，才能進行操作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3000"/>
              </a:lnSpc>
              <a:buNone/>
            </a:pP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農業機械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研發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缺乏系統性盤點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：政府於民國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42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年開始推動農業機械化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至今，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水稻生產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已達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整地、插秧、防治、收穫以及乾燥作業可全面機械化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並透過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農機代耕服務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增加雜糧產值，惟部分產業例如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果樹、蔬菜及茶等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產業，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尚有多項作業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未能機械化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，此外，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引擎占國產小型農業機械總體零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組件成本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20~30%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，且關鍵引擎成本高且仰賴進口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000"/>
              </a:lnSpc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100" descr="041.gif (37704 字节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449560" cy="44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0" descr="041.gif (37704 字节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52" y="3501008"/>
            <a:ext cx="449560" cy="44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8737742" y="64451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51410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341438"/>
            <a:ext cx="8352482" cy="5400675"/>
          </a:xfrm>
        </p:spPr>
        <p:txBody>
          <a:bodyPr/>
          <a:lstStyle/>
          <a:p>
            <a:pPr marL="0" indent="0">
              <a:lnSpc>
                <a:spcPts val="3400"/>
              </a:lnSpc>
              <a:spcBef>
                <a:spcPts val="1200"/>
              </a:spcBef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農委會雖曾於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月針對我國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26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種重要作物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之農機需求，盤點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44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項列為優先研發項目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，惟產業需求急迫性及國產農機共通性等需求，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未曾有通盤性、系統性及持續性之盤點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0" indent="0">
              <a:lnSpc>
                <a:spcPts val="3400"/>
              </a:lnSpc>
              <a:spcBef>
                <a:spcPts val="1200"/>
              </a:spcBef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由政府研究資訊系統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(GRB)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蒐集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99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年至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103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年農業機械相關研究計畫進行技術盤點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，顯示我國農業機械主要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研究項目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3000"/>
              </a:lnSpc>
              <a:spcBef>
                <a:spcPts val="600"/>
              </a:spcBef>
              <a:buNone/>
            </a:pPr>
            <a:r>
              <a:rPr lang="zh-TW" altLang="en-US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中耕機</a:t>
            </a:r>
            <a:r>
              <a:rPr lang="en-US" altLang="zh-TW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21%     </a:t>
            </a:r>
            <a:r>
              <a:rPr lang="zh-TW" altLang="en-US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噴霧機</a:t>
            </a:r>
            <a:r>
              <a:rPr lang="en-US" altLang="zh-TW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21%</a:t>
            </a:r>
            <a:r>
              <a:rPr lang="zh-TW" altLang="en-US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收穫機</a:t>
            </a:r>
            <a:r>
              <a:rPr lang="en-US" altLang="zh-TW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13%</a:t>
            </a:r>
          </a:p>
          <a:p>
            <a:pPr marL="0" indent="0">
              <a:lnSpc>
                <a:spcPts val="3000"/>
              </a:lnSpc>
              <a:spcBef>
                <a:spcPts val="600"/>
              </a:spcBef>
              <a:buNone/>
            </a:pPr>
            <a:r>
              <a:rPr lang="zh-TW" altLang="en-US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移植機</a:t>
            </a:r>
            <a:r>
              <a:rPr lang="en-US" altLang="zh-TW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10%    </a:t>
            </a:r>
            <a:r>
              <a:rPr lang="zh-TW" altLang="en-US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灌溉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排水</a:t>
            </a:r>
            <a:r>
              <a:rPr lang="zh-TW" altLang="en-US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系統</a:t>
            </a:r>
            <a:r>
              <a:rPr lang="en-US" altLang="zh-TW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10%</a:t>
            </a:r>
          </a:p>
          <a:p>
            <a:pPr marL="0" indent="0">
              <a:lnSpc>
                <a:spcPts val="3000"/>
              </a:lnSpc>
              <a:spcBef>
                <a:spcPts val="600"/>
              </a:spcBef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其餘的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研究項目包含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割草機、施肥機、曳引機、耕耘機以及插秧機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，也都有相關計畫投入。</a:t>
            </a: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153418" y="404664"/>
            <a:ext cx="7848600" cy="576064"/>
          </a:xfrm>
        </p:spPr>
        <p:txBody>
          <a:bodyPr/>
          <a:lstStyle/>
          <a:p>
            <a:r>
              <a:rPr lang="zh-TW" altLang="en-US" sz="4400" dirty="0" smtClean="0"/>
              <a:t>農機盤點</a:t>
            </a:r>
            <a:r>
              <a:rPr lang="en-US" altLang="zh-TW" sz="4400" dirty="0" smtClean="0"/>
              <a:t>—</a:t>
            </a:r>
            <a:r>
              <a:rPr lang="zh-TW" altLang="en-US" sz="4400" dirty="0" smtClean="0"/>
              <a:t>機種</a:t>
            </a:r>
            <a:endParaRPr lang="zh-TW" altLang="en-US" sz="4400" dirty="0"/>
          </a:p>
        </p:txBody>
      </p:sp>
      <p:pic>
        <p:nvPicPr>
          <p:cNvPr id="5" name="Picture 100" descr="041.gif (37704 字节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1484784"/>
            <a:ext cx="449560" cy="44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0" descr="041.gif (37704 字节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82" y="3356992"/>
            <a:ext cx="449560" cy="44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8737742" y="64451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80726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/>
              <a:t>農機盤點</a:t>
            </a:r>
            <a:r>
              <a:rPr lang="en-US" altLang="zh-TW" sz="4400" dirty="0"/>
              <a:t>—</a:t>
            </a:r>
            <a:r>
              <a:rPr lang="zh-TW" altLang="en-US" sz="4400" dirty="0"/>
              <a:t>機種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498" y="1754165"/>
            <a:ext cx="7043004" cy="51038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83568" y="1268760"/>
            <a:ext cx="8352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2014 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~2018 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年我國各類農糧機械設備進出口情形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8737742" y="64451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506288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/>
              <a:t>農機盤點</a:t>
            </a:r>
            <a:r>
              <a:rPr lang="en-US" altLang="zh-TW" sz="4400" dirty="0"/>
              <a:t>—</a:t>
            </a:r>
            <a:r>
              <a:rPr lang="zh-TW" altLang="en-US" sz="4400" dirty="0"/>
              <a:t>機種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341438"/>
            <a:ext cx="8208466" cy="5400675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農委會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年度起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推動「智慧農業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計畫」，除鼓勵產業引入國外農機具外，並補助將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該等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機器設備進行本土化及國產化之研究開發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依據彙整報告顯示作物於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整地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中耕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除草、育苗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插秧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播種植栽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噴藥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施肥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等階段，已有對應之農機可使用且多為通用農機，但後續從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收穫、選別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分級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等階段開始，則會根據作物特性採用專用機，且多仍仰賴人力，如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水果採收、葉菜類採收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等，建議可朝向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穿戴式採收、智慧搬運、人機輔具、農機輕量化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背負式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、小型農機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等技術發展。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737742" y="64451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52139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/>
              <a:t>氣候變遷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53994" y="1268760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全球底表溫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度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歷年均溫變化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1844824"/>
            <a:ext cx="9433434" cy="4377987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8737742" y="644511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3344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農機盤點</a:t>
            </a:r>
            <a:r>
              <a:rPr lang="en-US" altLang="zh-TW" dirty="0" smtClean="0"/>
              <a:t>—</a:t>
            </a:r>
            <a:r>
              <a:rPr lang="zh-TW" altLang="en-US" dirty="0" smtClean="0"/>
              <a:t>人才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23528" y="126876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大學學系轉型</a:t>
            </a:r>
            <a:endParaRPr lang="zh-TW" altLang="en-US" sz="2800" dirty="0">
              <a:solidFill>
                <a:srgbClr val="008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27584" y="1791980"/>
            <a:ext cx="7007046" cy="3855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2000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en-US" sz="2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台大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更名為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生物產業機電工程學系</a:t>
            </a:r>
            <a:endParaRPr lang="en-US" altLang="zh-TW" sz="2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700"/>
              </a:lnSpc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2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嘉大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更名為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生物機電工程學系</a:t>
            </a:r>
            <a:endParaRPr lang="en-US" altLang="zh-TW" sz="2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700"/>
              </a:lnSpc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2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屏東科技大學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更名為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生物系統工程系</a:t>
            </a:r>
            <a:endParaRPr lang="en-US" altLang="zh-TW" sz="2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700"/>
              </a:lnSpc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2001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en-US" sz="2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宜大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更名為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生物機電工程學系</a:t>
            </a:r>
            <a:endParaRPr lang="en-US" altLang="zh-TW" sz="2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700"/>
              </a:lnSpc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2002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en-US" sz="2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興大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更名為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生物產業機電工程學系</a:t>
            </a:r>
            <a:endParaRPr lang="en-US" altLang="zh-TW" sz="2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700"/>
              </a:lnSpc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2006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en-US" sz="2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屏東科技大學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更名為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生物機電工程系</a:t>
            </a:r>
            <a:endParaRPr lang="en-US" altLang="zh-TW" sz="2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700"/>
              </a:lnSpc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2019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en-US" sz="2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台大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更名為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生物機電工程學系</a:t>
            </a:r>
            <a:endParaRPr lang="en-US" altLang="zh-TW" sz="2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700"/>
              </a:lnSpc>
            </a:pP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95536" y="5113692"/>
            <a:ext cx="82638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高工職轉型</a:t>
            </a:r>
            <a:r>
              <a:rPr lang="en-US" altLang="zh-TW" sz="28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28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目前有</a:t>
            </a:r>
            <a:r>
              <a:rPr lang="en-US" altLang="zh-TW" sz="28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8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所生物機電科、</a:t>
            </a:r>
            <a:endParaRPr lang="en-US" altLang="zh-TW" sz="2800" b="1" dirty="0" smtClean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4</a:t>
            </a:r>
            <a:r>
              <a:rPr lang="zh-TW" altLang="en-US" sz="28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所農機科</a:t>
            </a:r>
            <a:r>
              <a:rPr lang="en-US" altLang="zh-TW" sz="28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旗山、內埔、北港、佳冬</a:t>
            </a:r>
            <a:r>
              <a:rPr lang="en-US" altLang="zh-TW" sz="28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b="1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737742" y="64451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903465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187450" y="333375"/>
            <a:ext cx="7848600" cy="508000"/>
          </a:xfrm>
        </p:spPr>
        <p:txBody>
          <a:bodyPr/>
          <a:lstStyle/>
          <a:p>
            <a:r>
              <a:rPr lang="zh-TW" altLang="en-US" dirty="0"/>
              <a:t>農機盤點</a:t>
            </a:r>
            <a:r>
              <a:rPr lang="en-US" altLang="zh-TW" dirty="0" smtClean="0"/>
              <a:t>—</a:t>
            </a:r>
            <a:r>
              <a:rPr lang="zh-TW" altLang="en-US" dirty="0" smtClean="0"/>
              <a:t>技術</a:t>
            </a:r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899592" y="1988840"/>
          <a:ext cx="7848872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4246379639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642917286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1902451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傳統農機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自動化</a:t>
                      </a:r>
                      <a:endParaRPr lang="zh-TW" altLang="en-US" sz="2400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智慧科技</a:t>
                      </a:r>
                      <a:endParaRPr lang="zh-TW" altLang="en-US" sz="2400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085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田間機械</a:t>
                      </a:r>
                      <a:endParaRPr lang="en-US" altLang="zh-TW" sz="2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機構設計</a:t>
                      </a:r>
                      <a:endParaRPr lang="en-US" altLang="zh-TW" sz="2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曳引機</a:t>
                      </a:r>
                      <a:endParaRPr lang="en-US" altLang="zh-TW" sz="2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農業動力</a:t>
                      </a:r>
                      <a:endParaRPr lang="en-US" altLang="zh-TW" sz="2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畜牧機械</a:t>
                      </a:r>
                      <a:endParaRPr lang="en-US" altLang="zh-TW" sz="2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雜糧機械</a:t>
                      </a:r>
                      <a:endParaRPr lang="en-US" altLang="zh-TW" sz="2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養殖機械</a:t>
                      </a:r>
                      <a:endParaRPr lang="en-US" altLang="zh-TW" sz="2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農產品加工工程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自動控制</a:t>
                      </a:r>
                      <a:endParaRPr lang="en-US" altLang="zh-TW" sz="2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機電整合</a:t>
                      </a:r>
                      <a:endParaRPr lang="en-US" altLang="zh-TW" sz="2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感測器技術</a:t>
                      </a:r>
                      <a:endParaRPr lang="en-US" altLang="zh-TW" sz="2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非破壞性檢測</a:t>
                      </a:r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音波、影像處理</a:t>
                      </a:r>
                      <a:endParaRPr lang="en-US" altLang="zh-TW" sz="2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微處理機控制</a:t>
                      </a:r>
                      <a:endParaRPr lang="en-US" altLang="zh-TW" sz="2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電腦輔助設計</a:t>
                      </a:r>
                      <a:endParaRPr lang="en-US" altLang="zh-TW" sz="2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40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電腦輔助製造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物聯網</a:t>
                      </a:r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en-US" altLang="zh-TW" sz="2400" dirty="0" err="1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IoT</a:t>
                      </a:r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無線感測技術</a:t>
                      </a:r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(WSN)</a:t>
                      </a:r>
                    </a:p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大數據</a:t>
                      </a:r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(Big Data)</a:t>
                      </a:r>
                    </a:p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雲端技術</a:t>
                      </a:r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(Cloud)</a:t>
                      </a:r>
                    </a:p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人工智慧</a:t>
                      </a:r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(AI)</a:t>
                      </a:r>
                    </a:p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智慧機械</a:t>
                      </a:r>
                      <a:endParaRPr lang="en-US" altLang="zh-TW" sz="2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機器學習</a:t>
                      </a:r>
                      <a:endParaRPr lang="en-US" altLang="zh-TW" sz="2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en-US" altLang="zh-TW" sz="2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530807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899592" y="1484784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以大學課程規劃探討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737742" y="64451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582974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農機盤點</a:t>
            </a:r>
            <a:r>
              <a:rPr lang="en-US" altLang="zh-TW" dirty="0" smtClean="0"/>
              <a:t>—</a:t>
            </a:r>
            <a:r>
              <a:rPr lang="zh-TW" altLang="en-US" dirty="0" smtClean="0"/>
              <a:t>人才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25" y="1412776"/>
            <a:ext cx="8674897" cy="532859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156176" y="1340768"/>
            <a:ext cx="2021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共退休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42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8737742" y="64451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186436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農機盤點</a:t>
            </a:r>
            <a:r>
              <a:rPr lang="en-US" altLang="zh-TW" dirty="0" smtClean="0"/>
              <a:t>—</a:t>
            </a:r>
            <a:r>
              <a:rPr lang="zh-TW" altLang="en-US" dirty="0" smtClean="0"/>
              <a:t>全球趨勢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340768"/>
            <a:ext cx="8352482" cy="5400675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目前全球農業機械產業的趨勢有下列幾點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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全球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農業勞動力降低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農業機械化需求大大提升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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全球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競爭情況下，消費者重視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有品牌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的廠商、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耐用性高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、以及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價格低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的產品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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近年來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環保意識抬頭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，歐盟也針對農業機械之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廢氣排放量進行嚴格把關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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農業機械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廠商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逐漸財團化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，導致許多大型農業機械更加集中於這些企業中，例如：曳引機、聯合收穫機、插秧機等等，使得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中小型農機廠商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缺乏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關鍵技術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大量資金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，面臨被併購的嚴峻考驗，進而影響全球農業機械整個市場需求量的變化。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8737742" y="64451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7065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農機盤點</a:t>
            </a:r>
            <a:r>
              <a:rPr lang="en-US" altLang="zh-TW" dirty="0"/>
              <a:t>—</a:t>
            </a:r>
            <a:r>
              <a:rPr lang="zh-TW" altLang="en-US" dirty="0"/>
              <a:t>全球趨勢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412776"/>
            <a:ext cx="7859712" cy="5400675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人口數量會直接影響到農作物的供需，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農作物需求變化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會影響到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農業機械的使用率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，而農業機械的使用率則會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影響廠商和產業的規模與發展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目前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全球主要的農業機械有：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田間機械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曳引機、耕耘機等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管理機械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中耕管理機、噴霧機、割草機等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灌溉系統、收穫機械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蔬菜收穫機、聯合收穫機等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，以及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收穫後機械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乾燥機、選別機等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等，這些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農機具的選擇和使用頻率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，往往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取決於作物的栽培方式、種植環境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以及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生產規模的大小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，因此全球農業機械之總產量與人們對農作物的需求量是息息相關的</a:t>
            </a:r>
            <a:r>
              <a:rPr lang="en-US" altLang="zh-TW" baseline="300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pic>
        <p:nvPicPr>
          <p:cNvPr id="4" name="Picture 37" descr="080.gif (20254 字节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47482" cy="44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7" descr="080.gif (20254 字节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47" y="2852936"/>
            <a:ext cx="447482" cy="44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8737742" y="64451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455138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848600" cy="508000"/>
          </a:xfrm>
        </p:spPr>
        <p:txBody>
          <a:bodyPr/>
          <a:lstStyle/>
          <a:p>
            <a:r>
              <a:rPr lang="zh-TW" altLang="en-US" dirty="0" smtClean="0"/>
              <a:t>農機盤點</a:t>
            </a:r>
            <a:r>
              <a:rPr lang="en-US" altLang="zh-TW" dirty="0" smtClean="0"/>
              <a:t>-</a:t>
            </a:r>
            <a:r>
              <a:rPr lang="zh-TW" altLang="en-US" dirty="0" smtClean="0"/>
              <a:t>契機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764704"/>
            <a:ext cx="8003629" cy="591950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1520" y="6532729"/>
            <a:ext cx="7225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資料來源：林聰賢（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2017/10/19</a:t>
            </a:r>
            <a:r>
              <a:rPr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2017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年生機與農機學術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研討會」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737742" y="64451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063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智慧農</a:t>
            </a:r>
            <a:r>
              <a:rPr lang="zh-TW" altLang="en-US" dirty="0"/>
              <a:t>業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894317"/>
            <a:ext cx="8280920" cy="596368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8737742" y="64451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6796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智慧</a:t>
            </a:r>
            <a:r>
              <a:rPr lang="zh-TW" altLang="en-US" dirty="0"/>
              <a:t>農業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908720"/>
            <a:ext cx="8080405" cy="558924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8737742" y="64451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584355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智慧</a:t>
            </a:r>
            <a:r>
              <a:rPr lang="zh-TW" altLang="en-US" dirty="0"/>
              <a:t>農業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094794"/>
            <a:ext cx="8257182" cy="576320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8737742" y="64451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42470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智慧農業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59715"/>
            <a:ext cx="8530927" cy="587921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8737742" y="64451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8230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268760"/>
            <a:ext cx="7272982" cy="4251325"/>
          </a:xfrm>
        </p:spPr>
        <p:txBody>
          <a:bodyPr/>
          <a:lstStyle/>
          <a:p>
            <a:pPr>
              <a:lnSpc>
                <a:spcPts val="3300"/>
              </a:lnSpc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3300"/>
              </a:lnSpc>
              <a:buNone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美國的糧食自給率為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128%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、法國為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112%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，連大陸都有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95%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，台灣僅為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30%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3300"/>
              </a:lnSpc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3300"/>
              </a:lnSpc>
              <a:buNone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台灣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糧食自給率僅</a:t>
            </a:r>
            <a:r>
              <a:rPr lang="zh-TW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34%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，聯合國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曾表示，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世紀最重要的問題就是糧食，也很可能因此引發糧食戰爭。而台灣</a:t>
            </a:r>
            <a:r>
              <a:rPr lang="zh-TW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66%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的糧食來自進口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，一旦</a:t>
            </a:r>
            <a:r>
              <a:rPr lang="zh-TW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糧食生產國發生天災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，或是</a:t>
            </a:r>
            <a:r>
              <a:rPr lang="zh-TW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戰爭封鎖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，台灣就會立刻陷入糧食危機。這種極度偏激的結構，是全世界罕見的。</a:t>
            </a:r>
            <a:endParaRPr lang="uk-UA" sz="2000" dirty="0" smtClean="0">
              <a:latin typeface="+mj-ea"/>
              <a:ea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/>
              <a:t>糧食危機</a:t>
            </a:r>
            <a:endParaRPr lang="zh-TW" altLang="en-US" sz="4400" dirty="0"/>
          </a:p>
        </p:txBody>
      </p:sp>
      <p:pic>
        <p:nvPicPr>
          <p:cNvPr id="4" name="Picture 52" descr="101.gif (37026 字节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04" y="1772816"/>
            <a:ext cx="449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2" descr="101.gif (37026 字节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04" y="3212976"/>
            <a:ext cx="449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8737742" y="644511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智慧農業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3" y="1196752"/>
            <a:ext cx="8548259" cy="566124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8737742" y="64451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40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46652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智慧農業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24744"/>
            <a:ext cx="8662257" cy="566437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8737742" y="64451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41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598625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智慧農業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3" y="1124744"/>
            <a:ext cx="8539383" cy="563299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8737742" y="64451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42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367756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智慧農業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268760"/>
            <a:ext cx="8288330" cy="547260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8737742" y="64451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43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805993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智慧農業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77868"/>
            <a:ext cx="8243465" cy="5668773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8737742" y="64451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44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625228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技術提升</a:t>
            </a:r>
            <a:endParaRPr lang="zh-TW" altLang="en-US" dirty="0"/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1043608" y="1556792"/>
            <a:ext cx="7859712" cy="5041305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運用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農業機械及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土壤資料庫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地理資訊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系統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專家系統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全球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定位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系統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遙測技術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自動化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農業機械操作系統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，整合為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大數據分析平台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、建立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整合性物聯控制模組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，除了可簡化農地耕作管理，並針對農田及植栽環境的變異給予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最適當的耕作決策與處理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，以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減少資材之耗費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增加收益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減輕環境衝擊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智慧農機研發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將資料</a:t>
            </a:r>
            <a:r>
              <a:rPr lang="zh-TW" altLang="en-US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感測與擷取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系統加裝上去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Picture 14" descr="176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95" y="1574236"/>
            <a:ext cx="654050" cy="57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176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05" y="5085184"/>
            <a:ext cx="675145" cy="59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8737742" y="64451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45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743402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農機未來發展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341438"/>
            <a:ext cx="8064450" cy="5400675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zh-TW" altLang="en-US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數據</a:t>
            </a:r>
            <a:r>
              <a:rPr lang="zh-TW" altLang="zh-TW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背景</a:t>
            </a:r>
            <a:r>
              <a:rPr lang="zh-TW" altLang="zh-TW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下農機行業該如何</a:t>
            </a:r>
            <a:r>
              <a:rPr lang="zh-TW" altLang="zh-TW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發展</a:t>
            </a:r>
            <a:endParaRPr lang="en-US" altLang="zh-TW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rgbClr val="008000"/>
              </a:buClr>
              <a:buFont typeface="Wingdings" panose="05000000000000000000" pitchFamily="2" charset="2"/>
              <a:buChar char="u"/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隨著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數據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時代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的來臨，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資訊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已經和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能源</a:t>
            </a:r>
            <a:r>
              <a:rPr lang="zh-TW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</a:t>
            </a:r>
            <a:r>
              <a:rPr lang="zh-TW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材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共同成為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驅動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農業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發展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的三大戰略資源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rgbClr val="008000"/>
              </a:buClr>
              <a:buFont typeface="Wingdings" panose="05000000000000000000" pitchFamily="2" charset="2"/>
              <a:buChar char="u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開發智慧農機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利用</a:t>
            </a:r>
            <a:r>
              <a:rPr lang="zh-TW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遙感、傳感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等技術手段，採集農業</a:t>
            </a:r>
            <a:r>
              <a:rPr lang="zh-TW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地理、土壤、氣候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等各個方面的資訊，並運用</a:t>
            </a:r>
            <a:r>
              <a:rPr lang="zh-TW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數據</a:t>
            </a:r>
            <a:r>
              <a:rPr lang="zh-TW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技術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，通過</a:t>
            </a:r>
            <a:r>
              <a:rPr lang="zh-TW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歸類、分析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等實現資料的共用和應用。再將這些資料作為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農業機械操作的決策依據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，幫助實現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精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準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農業種植和養殖。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rgbClr val="008000"/>
              </a:buClr>
              <a:buFont typeface="Wingdings" panose="05000000000000000000" pitchFamily="2" charset="2"/>
              <a:buChar char="u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可以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根據</a:t>
            </a:r>
            <a:r>
              <a:rPr lang="zh-TW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土地的肥力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等因素，進行</a:t>
            </a:r>
            <a:r>
              <a:rPr lang="zh-TW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變數播種、變數施肥、變數噴灌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等，大大減少了農業資源的浪費，節約了成本。也可以用資料分析的結果為農業機械的操作提供決策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rgbClr val="008000"/>
              </a:buClr>
              <a:buFont typeface="Wingdings" panose="05000000000000000000" pitchFamily="2" charset="2"/>
              <a:buChar char="u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可仿日本</a:t>
            </a:r>
            <a:r>
              <a:rPr lang="en-US" altLang="zh-TW" sz="2400" dirty="0" smtClean="0">
                <a:solidFill>
                  <a:srgbClr val="FF0000"/>
                </a:solidFill>
                <a:latin typeface="+mn-ea"/>
              </a:rPr>
              <a:t>WAGRI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大數據平台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1220" descr="rose2.gif (11715 字节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446856" cy="42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8737742" y="64451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46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750071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農機未來發展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340768"/>
            <a:ext cx="7859712" cy="5400675"/>
          </a:xfrm>
        </p:spPr>
        <p:txBody>
          <a:bodyPr/>
          <a:lstStyle/>
          <a:p>
            <a:pPr>
              <a:buClr>
                <a:srgbClr val="008000"/>
              </a:buClr>
              <a:buFont typeface="Wingdings" panose="05000000000000000000" pitchFamily="2" charset="2"/>
              <a:buChar char="u"/>
            </a:pP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採收</a:t>
            </a:r>
            <a:r>
              <a:rPr lang="zh-TW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作業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為例，運用資訊技術，不需要人工對作業的場地進行測量，只需通過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GPS</a:t>
            </a:r>
            <a:r>
              <a:rPr lang="zh-TW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的定位就可以得出農業機械的運動軌跡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，把經緯度進行計算，在</a:t>
            </a:r>
            <a:r>
              <a:rPr lang="zh-TW" altLang="zh-TW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數據</a:t>
            </a:r>
            <a:r>
              <a:rPr lang="zh-TW" altLang="zh-TW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分析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技術的支援下，對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參與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採收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作業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的機械的</a:t>
            </a:r>
            <a:r>
              <a:rPr lang="zh-TW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行駛速度、割台、脫粒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等零部件的參數進行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動態優化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配置，從而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降低收割物的掉籽率、機械故障率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rgbClr val="008000"/>
              </a:buClr>
              <a:buFont typeface="Wingdings" panose="05000000000000000000" pitchFamily="2" charset="2"/>
              <a:buChar char="u"/>
            </a:pP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農機服務需求強烈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農業機械服務涉及範圍廣泛，除了農業生產活動，一般還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包括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研發、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零部件製造、農業機械製造等，機耕、機播、機收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等各類農機作業服務，以及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農機維修、技術、租賃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等衍生服務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。如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各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縣市的機耕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協會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，可以透過</a:t>
            </a:r>
            <a:r>
              <a:rPr lang="en-US" altLang="zh-TW" sz="2400" dirty="0" err="1" smtClean="0">
                <a:solidFill>
                  <a:srgbClr val="0000FF"/>
                </a:solidFill>
                <a:latin typeface="+mn-ea"/>
              </a:rPr>
              <a:t>IoT</a:t>
            </a:r>
            <a:r>
              <a:rPr lang="zh-TW" altLang="en-US" sz="2400" dirty="0" smtClean="0">
                <a:solidFill>
                  <a:srgbClr val="0000FF"/>
                </a:solidFill>
                <a:latin typeface="+mn-ea"/>
              </a:rPr>
              <a:t>、</a:t>
            </a:r>
            <a:r>
              <a:rPr lang="en-US" altLang="zh-TW" sz="2400" dirty="0" err="1" smtClean="0">
                <a:solidFill>
                  <a:srgbClr val="0000FF"/>
                </a:solidFill>
                <a:latin typeface="+mn-ea"/>
              </a:rPr>
              <a:t>Bigdata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來整合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農業機械資源、地理、土壤與氣候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條件，利用資源分享來提高農業生產的效率與品質。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737742" y="64451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47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083101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農機未來發展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為農業機械資訊化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制定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產</a:t>
            </a:r>
            <a:r>
              <a:rPr lang="zh-TW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業標準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>
              <a:buClr>
                <a:srgbClr val="008000"/>
              </a:buClr>
              <a:buFont typeface="Wingdings" panose="05000000000000000000" pitchFamily="2" charset="2"/>
              <a:buChar char="u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政府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一定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要結合實際，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農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產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業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量身定做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產業鏈標準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，如</a:t>
            </a:r>
            <a:r>
              <a:rPr lang="zh-TW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統一資料格式、編寫資料介面規範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等。通過</a:t>
            </a:r>
            <a:r>
              <a:rPr lang="zh-TW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引入</a:t>
            </a:r>
            <a:r>
              <a:rPr lang="zh-TW" altLang="zh-TW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數據</a:t>
            </a:r>
            <a:r>
              <a:rPr lang="zh-TW" altLang="zh-TW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雲計算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等技術，將</a:t>
            </a:r>
            <a:r>
              <a:rPr lang="zh-TW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農業機械的作業資訊與農業地理資訊、氣候資訊、土壤資訊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等有機結合起來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u"/>
            </a:pP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加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強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跨領域人才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的建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置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作物生理、</a:t>
            </a:r>
            <a:r>
              <a:rPr lang="zh-TW" altLang="zh-TW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農業機械化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資訊技術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效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結合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，必須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加強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複合型</a:t>
            </a:r>
            <a:r>
              <a:rPr lang="zh-TW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人才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的培養。要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進一步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加強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農業機械化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新技術、新裝備的研發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力度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u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農機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零部件技術創新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場大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需先完成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零件標準化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輕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量化、施工方便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、全面實施智能化改造，完成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綠色環保體系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建置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Clr>
                <a:srgbClr val="008000"/>
              </a:buClr>
              <a:buNone/>
            </a:pP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rgbClr val="008000"/>
              </a:buClr>
              <a:buFont typeface="Wingdings" panose="05000000000000000000" pitchFamily="2" charset="2"/>
              <a:buChar char="u"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1220" descr="rose2.gif (11715 字节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86" y="1412776"/>
            <a:ext cx="576064" cy="54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8737742" y="64451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48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536202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農機未來</a:t>
            </a:r>
            <a:r>
              <a:rPr lang="zh-TW" altLang="en-US" dirty="0" smtClean="0"/>
              <a:t>發展</a:t>
            </a:r>
            <a:r>
              <a:rPr lang="en-US" altLang="zh-TW" dirty="0" smtClean="0"/>
              <a:t>-</a:t>
            </a:r>
            <a:r>
              <a:rPr lang="zh-TW" altLang="en-US" dirty="0"/>
              <a:t>智慧設施農業產業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341438"/>
            <a:ext cx="8352482" cy="5400675"/>
          </a:xfrm>
        </p:spPr>
        <p:txBody>
          <a:bodyPr/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智慧農業溫室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溫室指的是將植物種植在可控環境的建築物，常用來種植 蔬果和花卉作物，目的是避免植物受到外在因素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溫度劇烈改 變、大雨、病蟲害攻擊、強風沙塵等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的不良影響。</a:t>
            </a: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為了將溫室的環境維持在植物生長的狀態，溫室採用的技 術包含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LED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補光、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HVAC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系統調節室內溫度、灌溉系統、資材 處理設備、以及溫濕度二氧化碳偵測器等。</a:t>
            </a: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智慧溫室被認為是可以藉由資通訊軟體對上述技術進行遠 端遙控及監控，生產者可從各種設備收集到氣候資料及所需 資訊來調整溫室內部的環境，同時是資料大小及複雜度結合 無線網路技術或有線網路技術進行傳輸，使用者可藉由電腦、 智慧型手機、平板等進行資料應用。</a:t>
            </a:r>
          </a:p>
          <a:p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737742" y="645333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49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13296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/>
              <a:t>糧食危機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895939"/>
              </p:ext>
            </p:extLst>
          </p:nvPr>
        </p:nvGraphicFramePr>
        <p:xfrm>
          <a:off x="179512" y="1916832"/>
          <a:ext cx="8496944" cy="4400708"/>
        </p:xfrm>
        <a:graphic>
          <a:graphicData uri="http://schemas.openxmlformats.org/drawingml/2006/table">
            <a:tbl>
              <a:tblPr/>
              <a:tblGrid>
                <a:gridCol w="2232249">
                  <a:extLst>
                    <a:ext uri="{9D8B030D-6E8A-4147-A177-3AD203B41FA5}">
                      <a16:colId xmlns:a16="http://schemas.microsoft.com/office/drawing/2014/main" val="3198983902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401713313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300068187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4268710198"/>
                    </a:ext>
                  </a:extLst>
                </a:gridCol>
                <a:gridCol w="1368151">
                  <a:extLst>
                    <a:ext uri="{9D8B030D-6E8A-4147-A177-3AD203B41FA5}">
                      <a16:colId xmlns:a16="http://schemas.microsoft.com/office/drawing/2014/main" val="1014904987"/>
                    </a:ext>
                  </a:extLst>
                </a:gridCol>
              </a:tblGrid>
              <a:tr h="608666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糧食自給率</a:t>
                      </a:r>
                    </a:p>
                  </a:txBody>
                  <a:tcPr marL="16526" marR="16526" marT="16526" marB="16526" anchor="ctr">
                    <a:lnL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以熱量計算 </a:t>
                      </a:r>
                    </a:p>
                  </a:txBody>
                  <a:tcPr marL="16526" marR="16526" marT="16526" marB="16526" anchor="ctr">
                    <a:lnL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200" b="1" dirty="0">
                          <a:solidFill>
                            <a:srgbClr val="0033CC"/>
                          </a:solidFill>
                          <a:effectLst/>
                          <a:latin typeface="+mn-ea"/>
                          <a:ea typeface="+mn-ea"/>
                        </a:rPr>
                        <a:t>32.28</a:t>
                      </a:r>
                    </a:p>
                  </a:txBody>
                  <a:tcPr marL="16526" marR="16526" marT="16526" marB="16526" anchor="ctr">
                    <a:lnL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200" dirty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%</a:t>
                      </a:r>
                    </a:p>
                  </a:txBody>
                  <a:tcPr marL="16526" marR="16526" marT="16526" marB="16526" anchor="ctr">
                    <a:lnL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200" b="1" dirty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r>
                        <a:rPr lang="en-US" altLang="zh-TW" sz="2200" b="1" dirty="0" smtClean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1.3%</a:t>
                      </a:r>
                      <a:endParaRPr lang="zh-TW" altLang="en-US" sz="2200" b="1" dirty="0"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6526" marR="16526" marT="16526" marB="16526" anchor="ctr">
                    <a:lnL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652674"/>
                  </a:ext>
                </a:extLst>
              </a:tr>
              <a:tr h="6086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以價格計算 </a:t>
                      </a:r>
                    </a:p>
                  </a:txBody>
                  <a:tcPr marL="16526" marR="16526" marT="16526" marB="16526" anchor="ctr">
                    <a:lnL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200" b="1" dirty="0">
                          <a:solidFill>
                            <a:srgbClr val="0033CC"/>
                          </a:solidFill>
                          <a:effectLst/>
                          <a:latin typeface="+mn-ea"/>
                          <a:ea typeface="+mn-ea"/>
                        </a:rPr>
                        <a:t>67.18</a:t>
                      </a:r>
                    </a:p>
                  </a:txBody>
                  <a:tcPr marL="16526" marR="16526" marT="16526" marB="16526" anchor="ctr">
                    <a:lnL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200" dirty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%</a:t>
                      </a:r>
                    </a:p>
                  </a:txBody>
                  <a:tcPr marL="16526" marR="16526" marT="16526" marB="16526" anchor="ctr">
                    <a:lnL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200" b="1" dirty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r>
                        <a:rPr lang="en-US" altLang="zh-TW" sz="2200" b="1" dirty="0" smtClean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1.7%</a:t>
                      </a:r>
                      <a:endParaRPr lang="zh-TW" altLang="en-US" sz="2200" b="1" dirty="0"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6526" marR="16526" marT="16526" marB="16526" anchor="ctr">
                    <a:lnL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970705"/>
                  </a:ext>
                </a:extLst>
              </a:tr>
              <a:tr h="802578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24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可供給量</a:t>
                      </a:r>
                    </a:p>
                  </a:txBody>
                  <a:tcPr marL="16526" marR="16526" marT="16526" marB="16526" anchor="ctr">
                    <a:lnL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B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每人白米可供消費 </a:t>
                      </a:r>
                    </a:p>
                  </a:txBody>
                  <a:tcPr marL="16526" marR="16526" marT="16526" marB="16526" anchor="ctr">
                    <a:lnL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BB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200" b="1" dirty="0">
                          <a:solidFill>
                            <a:srgbClr val="0033CC"/>
                          </a:solidFill>
                          <a:effectLst/>
                          <a:latin typeface="+mn-ea"/>
                          <a:ea typeface="+mn-ea"/>
                        </a:rPr>
                        <a:t>45.4</a:t>
                      </a:r>
                    </a:p>
                  </a:txBody>
                  <a:tcPr marL="16526" marR="16526" marT="16526" marB="16526" anchor="ctr">
                    <a:lnL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BB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dirty="0" smtClean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公斤</a:t>
                      </a:r>
                      <a:r>
                        <a:rPr lang="en-US" altLang="zh-TW" sz="2200" dirty="0" smtClean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zh-TW" altLang="en-US" sz="2200" dirty="0" smtClean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年</a:t>
                      </a:r>
                      <a:endParaRPr lang="zh-TW" altLang="en-US" sz="2200" dirty="0"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6526" marR="16526" marT="16526" marB="16526" anchor="ctr">
                    <a:lnL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BB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200" b="1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+2.1%</a:t>
                      </a:r>
                    </a:p>
                  </a:txBody>
                  <a:tcPr marL="16526" marR="16526" marT="16526" marB="16526" anchor="ctr">
                    <a:lnL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B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443865"/>
                  </a:ext>
                </a:extLst>
              </a:tr>
              <a:tr h="119039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每人每年肉類可供消費量 </a:t>
                      </a:r>
                    </a:p>
                  </a:txBody>
                  <a:tcPr marL="16526" marR="16526" marT="16526" marB="16526" anchor="ctr">
                    <a:lnL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200" b="1" dirty="0">
                          <a:solidFill>
                            <a:srgbClr val="0033CC"/>
                          </a:solidFill>
                          <a:effectLst/>
                          <a:latin typeface="+mn-ea"/>
                          <a:ea typeface="+mn-ea"/>
                        </a:rPr>
                        <a:t>77.7</a:t>
                      </a:r>
                    </a:p>
                  </a:txBody>
                  <a:tcPr marL="16526" marR="16526" marT="16526" marB="16526" anchor="ctr">
                    <a:lnL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dirty="0" smtClean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公斤</a:t>
                      </a:r>
                      <a:r>
                        <a:rPr lang="en-US" altLang="zh-TW" sz="2200" dirty="0" smtClean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zh-TW" altLang="en-US" sz="2200" dirty="0" smtClean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年</a:t>
                      </a:r>
                      <a:endParaRPr lang="zh-TW" altLang="en-US" sz="2200" dirty="0"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6526" marR="16526" marT="16526" marB="16526" anchor="ctr">
                    <a:lnL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200" b="1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+0.9%</a:t>
                      </a:r>
                    </a:p>
                  </a:txBody>
                  <a:tcPr marL="16526" marR="16526" marT="16526" marB="16526" anchor="ctr">
                    <a:lnL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761145"/>
                  </a:ext>
                </a:extLst>
              </a:tr>
              <a:tr h="119039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rgbClr val="3333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每人每年油脂類可供消費量 </a:t>
                      </a:r>
                    </a:p>
                  </a:txBody>
                  <a:tcPr marL="16526" marR="16526" marT="16526" marB="16526" anchor="ctr">
                    <a:lnL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BB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200" b="1" dirty="0">
                          <a:solidFill>
                            <a:srgbClr val="0033CC"/>
                          </a:solidFill>
                          <a:effectLst/>
                          <a:latin typeface="+mn-ea"/>
                          <a:ea typeface="+mn-ea"/>
                        </a:rPr>
                        <a:t>23.7</a:t>
                      </a:r>
                    </a:p>
                  </a:txBody>
                  <a:tcPr marL="16526" marR="16526" marT="16526" marB="16526" anchor="ctr">
                    <a:lnL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BB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dirty="0" smtClean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公斤</a:t>
                      </a:r>
                      <a:r>
                        <a:rPr lang="en-US" altLang="zh-TW" sz="2200" dirty="0" smtClean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zh-TW" altLang="en-US" sz="2200" dirty="0" smtClean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年</a:t>
                      </a:r>
                      <a:endParaRPr lang="zh-TW" altLang="en-US" sz="2200" dirty="0"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6526" marR="16526" marT="16526" marB="16526" anchor="ctr">
                    <a:lnL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BB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200" b="1" dirty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+3.3%</a:t>
                      </a:r>
                    </a:p>
                  </a:txBody>
                  <a:tcPr marL="16526" marR="16526" marT="16526" marB="16526" anchor="ctr">
                    <a:lnL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ACB9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B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955689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683568" y="1328291"/>
            <a:ext cx="3236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年台灣農業統計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737742" y="644511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932487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農機未來發展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8737742" y="64451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50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85988"/>
            <a:ext cx="8238562" cy="547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744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農機未來發展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8737742" y="64451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51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98" y="1222099"/>
            <a:ext cx="8429869" cy="556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917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農機未來發展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8737742" y="64451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52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12776"/>
            <a:ext cx="8442325" cy="5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79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農機未來發展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8737742" y="64451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53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" y="1124744"/>
            <a:ext cx="7929429" cy="568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824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農機未來發展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8000"/>
              </a:buClr>
              <a:buFont typeface="Wingdings" panose="05000000000000000000" pitchFamily="2" charset="2"/>
              <a:buChar char="u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國內研發同時，了解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國際市場需求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rgbClr val="008000"/>
              </a:buClr>
              <a:buFont typeface="Wingdings" panose="05000000000000000000" pitchFamily="2" charset="2"/>
              <a:buChar char="u"/>
            </a:pP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小農經濟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導致導入意願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低，需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建立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成功案例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以提昇導入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意願。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rgbClr val="008000"/>
              </a:buClr>
              <a:buFont typeface="Wingdings" panose="05000000000000000000" pitchFamily="2" charset="2"/>
              <a:buChar char="u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建立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大數據資料共享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平台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rgbClr val="008000"/>
              </a:buClr>
              <a:buFont typeface="Wingdings" panose="05000000000000000000" pitchFamily="2" charset="2"/>
              <a:buChar char="u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需與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市場價值連動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以提昇應用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意願， 如產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銷履歷並未明顯提昇收購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價。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rgbClr val="008000"/>
              </a:buClr>
              <a:buFont typeface="Wingdings" panose="05000000000000000000" pitchFamily="2" charset="2"/>
              <a:buChar char="u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缺乏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基本農業數據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導致難以評估市場規模：由於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缺乏</a:t>
            </a:r>
            <a:r>
              <a:rPr lang="zh-TW" altLang="en-US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亞熱帶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農業專家知識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是國際競爭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優勢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rgbClr val="008000"/>
              </a:buClr>
              <a:buFont typeface="Wingdings" panose="05000000000000000000" pitchFamily="2" charset="2"/>
              <a:buChar char="u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開發溫室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設施內電動農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737742" y="64451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54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790799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 bwMode="auto">
          <a:xfrm>
            <a:off x="1187624" y="332656"/>
            <a:ext cx="78486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zh-TW" altLang="en-US" kern="0" dirty="0" smtClean="0"/>
              <a:t>願景</a:t>
            </a:r>
            <a:r>
              <a:rPr lang="en-US" altLang="zh-TW" kern="0" dirty="0" smtClean="0"/>
              <a:t>-</a:t>
            </a:r>
            <a:r>
              <a:rPr lang="zh-TW" altLang="en-US" kern="0" dirty="0" smtClean="0"/>
              <a:t>政策建議</a:t>
            </a:r>
            <a:endParaRPr lang="zh-TW" altLang="en-US" kern="0" dirty="0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67544" y="1466300"/>
            <a:ext cx="7859712" cy="5400675"/>
          </a:xfrm>
        </p:spPr>
        <p:txBody>
          <a:bodyPr/>
          <a:lstStyle/>
          <a:p>
            <a:pPr>
              <a:buClr>
                <a:srgbClr val="008000"/>
              </a:buClr>
              <a:buFont typeface="Wingdings" panose="05000000000000000000" pitchFamily="2" charset="2"/>
              <a:buChar char="u"/>
            </a:pP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成立專屬農機政府組織及研發、製造單位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仿日本、韓國、中國大陸有</a:t>
            </a:r>
            <a:r>
              <a:rPr lang="zh-TW" altLang="en-US" sz="2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專屬的農業機械研究院</a:t>
            </a:r>
            <a:r>
              <a:rPr lang="en-US" altLang="zh-TW" sz="2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</a:t>
            </a:r>
            <a:r>
              <a:rPr lang="en-US" altLang="zh-TW" sz="2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buClr>
                <a:srgbClr val="008000"/>
              </a:buClr>
              <a:buFont typeface="Wingdings" panose="05000000000000000000" pitchFamily="2" charset="2"/>
              <a:buChar char="u"/>
            </a:pP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政府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宜規劃</a:t>
            </a:r>
            <a:r>
              <a:rPr lang="zh-TW" altLang="en-US" sz="2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產業發展方向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，以利</a:t>
            </a:r>
            <a:r>
              <a:rPr lang="zh-TW" altLang="en-US" sz="2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企業建立營運</a:t>
            </a:r>
            <a:r>
              <a:rPr lang="zh-TW" altLang="en-US" sz="2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模式</a:t>
            </a:r>
            <a:endParaRPr lang="zh-TW" altLang="en-US" sz="2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rgbClr val="008000"/>
              </a:buClr>
              <a:buFont typeface="Wingdings" panose="05000000000000000000" pitchFamily="2" charset="2"/>
              <a:buChar char="u"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政府應建立規則，做好</a:t>
            </a:r>
            <a:r>
              <a:rPr lang="zh-TW" altLang="en-US" sz="2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基礎建設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：以噴藥無人機為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例。</a:t>
            </a:r>
            <a:endParaRPr lang="zh-TW" altLang="en-US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rgbClr val="008000"/>
              </a:buClr>
              <a:buFont typeface="Wingdings" panose="05000000000000000000" pitchFamily="2" charset="2"/>
              <a:buChar char="u"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zh-TW" altLang="en-US" sz="2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智慧農業機械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納入農機補助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對象。</a:t>
            </a:r>
            <a:endParaRPr lang="zh-TW" altLang="en-US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rgbClr val="008000"/>
              </a:buClr>
              <a:buFont typeface="Wingdings" panose="05000000000000000000" pitchFamily="2" charset="2"/>
              <a:buChar char="u"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由政府協助</a:t>
            </a:r>
            <a:r>
              <a:rPr lang="zh-TW" altLang="en-US" sz="2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調查海外市場需求及趨勢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，以利企業研擬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策略。</a:t>
            </a:r>
            <a:endParaRPr lang="zh-TW" altLang="en-US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rgbClr val="008000"/>
              </a:buClr>
              <a:buFont typeface="Wingdings" panose="05000000000000000000" pitchFamily="2" charset="2"/>
              <a:buChar char="u"/>
            </a:pP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仿當年</a:t>
            </a:r>
            <a:r>
              <a:rPr lang="zh-TW" altLang="en-US" sz="2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兩兆雙星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，五間大學每年提供</a:t>
            </a:r>
            <a:r>
              <a:rPr lang="zh-TW" altLang="en-US" sz="26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兩位師資，專授農業機械專科課程</a:t>
            </a:r>
            <a:endParaRPr lang="zh-TW" altLang="en-US" sz="2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737742" y="64451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55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324727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59832" y="2636912"/>
            <a:ext cx="429476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感謝聆聽</a:t>
            </a:r>
            <a:endParaRPr lang="zh-TW" alt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/>
              <a:t>糧食危機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2132856"/>
            <a:ext cx="3240360" cy="4608587"/>
          </a:xfrm>
        </p:spPr>
        <p:txBody>
          <a:bodyPr/>
          <a:lstStyle/>
          <a:p>
            <a:pPr marL="0" indent="0">
              <a:buNone/>
            </a:pPr>
            <a:r>
              <a:rPr lang="zh-TW" altLang="zh-TW" sz="24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要維持臺灣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安全存糧約需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74~81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萬公頃</a:t>
            </a:r>
            <a:r>
              <a:rPr lang="zh-TW" altLang="zh-TW" sz="24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農地</a:t>
            </a:r>
            <a:r>
              <a:rPr lang="zh-TW" altLang="zh-TW" sz="24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2400" b="1" dirty="0">
                <a:latin typeface="+mn-ea"/>
              </a:rPr>
              <a:t>2016</a:t>
            </a:r>
            <a:r>
              <a:rPr lang="zh-TW" altLang="zh-TW" sz="2400" b="1" dirty="0">
                <a:latin typeface="+mn-ea"/>
              </a:rPr>
              <a:t>年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全臺法定</a:t>
            </a:r>
            <a:r>
              <a:rPr lang="zh-TW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農業用地面積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278</a:t>
            </a:r>
            <a:r>
              <a:rPr lang="zh-TW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1,121</a:t>
            </a:r>
            <a:r>
              <a:rPr lang="zh-TW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公頃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，其中法定耕地面積共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76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5,655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公頃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真正從事農業生產的土地</a:t>
            </a:r>
            <a:r>
              <a:rPr lang="zh-TW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僅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68</a:t>
            </a:r>
            <a:r>
              <a:rPr lang="zh-TW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4,819</a:t>
            </a:r>
            <a:r>
              <a:rPr lang="zh-TW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公頃</a:t>
            </a:r>
            <a:endParaRPr lang="zh-TW" altLang="en-US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866703"/>
            <a:ext cx="4830637" cy="599129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8737742" y="644511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81213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/>
              <a:t>糧食危機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980728"/>
            <a:ext cx="5597189" cy="580250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3528" y="1225689"/>
            <a:ext cx="30963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kern="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實際上可供糧食生產的土地還有很多，農委會清查，平地和山坡地的宜農牧地，分別還有</a:t>
            </a:r>
            <a:r>
              <a:rPr lang="en-US" altLang="zh-TW" sz="2400" kern="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6</a:t>
            </a:r>
            <a:r>
              <a:rPr lang="zh-TW" altLang="zh-TW" sz="2400" kern="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萬多及</a:t>
            </a:r>
            <a:r>
              <a:rPr lang="en-US" altLang="zh-TW" sz="2400" kern="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9</a:t>
            </a:r>
            <a:r>
              <a:rPr lang="zh-TW" altLang="zh-TW" sz="2400" kern="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萬多公頃可以耕種，這些「</a:t>
            </a:r>
            <a:r>
              <a:rPr lang="zh-TW" altLang="zh-TW" sz="24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潛在可供農業使用</a:t>
            </a:r>
            <a:r>
              <a:rPr lang="zh-TW" altLang="zh-TW" sz="2400" kern="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」的土地總計</a:t>
            </a:r>
            <a:r>
              <a:rPr lang="zh-TW" altLang="zh-TW" sz="24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近</a:t>
            </a:r>
            <a:r>
              <a:rPr lang="en-US" altLang="zh-TW" sz="24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16</a:t>
            </a:r>
            <a:r>
              <a:rPr lang="zh-TW" altLang="zh-TW" sz="24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萬公頃</a:t>
            </a:r>
            <a:r>
              <a:rPr lang="zh-TW" altLang="zh-TW" sz="2400" kern="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，加上目前已實際種植的農地，</a:t>
            </a:r>
            <a:r>
              <a:rPr lang="zh-TW" altLang="zh-TW" sz="24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全臺約有</a:t>
            </a:r>
            <a:r>
              <a:rPr lang="en-US" altLang="zh-TW" sz="24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68</a:t>
            </a:r>
            <a:r>
              <a:rPr lang="zh-TW" altLang="zh-TW" sz="24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萬餘公頃土地可供糧食生產</a:t>
            </a:r>
            <a:endParaRPr lang="zh-TW" altLang="en-US" sz="24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737742" y="644511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863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/>
              <a:t>農機在農業生產的重要性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341438"/>
            <a:ext cx="8352482" cy="5400675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能夠</a:t>
            </a: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有效提升農業生產力與</a:t>
            </a:r>
            <a:r>
              <a:rPr lang="zh-TW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競爭力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農業的</a:t>
            </a:r>
            <a:r>
              <a:rPr lang="zh-TW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生產力與競爭力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直接關係著</a:t>
            </a:r>
            <a:r>
              <a:rPr lang="zh-TW" altLang="zh-TW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國家經濟發展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穩定性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zh-TW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持久性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。現代農業的建設，離不開</a:t>
            </a:r>
            <a:r>
              <a:rPr lang="zh-TW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農業機械化的支援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，特別是那些方便、經濟、實效、多用的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</a:t>
            </a:r>
            <a:r>
              <a:rPr lang="zh-TW" altLang="zh-TW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型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農機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和性能精密、作業</a:t>
            </a:r>
            <a:r>
              <a:rPr lang="zh-TW" altLang="zh-TW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高效智慧化機械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，在農業、精確農業中發揮了舉足輕重的作用。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能夠</a:t>
            </a: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有效促進農業生產結構調整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農業機械的發展推進了農業結構調整，</a:t>
            </a:r>
            <a:r>
              <a:rPr lang="zh-TW" altLang="zh-TW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發展與農業產業結構調整相配套的各式各樣的農業機械，調整和優化農機化的發展結構和佈局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，促進農業生產向</a:t>
            </a:r>
            <a:r>
              <a:rPr lang="zh-TW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專業化、商業化、現代化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。用機械裝備農業生產的各個環節，如</a:t>
            </a:r>
            <a:r>
              <a:rPr lang="zh-TW" altLang="zh-TW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種植，收穫、加工、包裝、保鮮、運輸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等。農業機械化是農業產業化的重要生產手段，是農業生產向</a:t>
            </a:r>
            <a:r>
              <a:rPr lang="zh-TW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專業化、商品化、現代化的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品</a:t>
            </a:r>
            <a:r>
              <a:rPr lang="zh-TW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質保證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9" descr="180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61282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180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8737742" y="644511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94277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農機在農業生產的重要性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460748"/>
            <a:ext cx="8208466" cy="5400675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能夠</a:t>
            </a: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有效提升糧食</a:t>
            </a:r>
            <a:r>
              <a:rPr lang="zh-TW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產量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只有依靠科技，才能夠不斷的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提升產業規模，提升產業效益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，這在農業中也是一樣的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農業機械化</a:t>
            </a:r>
            <a:r>
              <a:rPr lang="zh-TW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生產效率高、進度快、品質好、經濟合算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，農業機械化提高了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土地的產出率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農產品品質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，提高了農機化水準，是保護和提高糧食的綜合生產能力的重要舉措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減輕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勞動強度，改善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勞動條件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增加從事農業生產意願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實現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人、畜力無法做到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的增產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節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支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措施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抵禦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自然災害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（抗旱排澇、防治病蟲害等）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減少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損失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dirty="0"/>
              <a:t/>
            </a:r>
            <a:br>
              <a:rPr lang="en-US" altLang="zh-TW" sz="2400" dirty="0"/>
            </a:b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11" descr="18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6074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18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32" y="36082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180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6335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180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16" y="5373216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8737742" y="644511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1985250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8">
      <a:dk1>
        <a:srgbClr val="4D4D4D"/>
      </a:dk1>
      <a:lt1>
        <a:srgbClr val="FFFFFF"/>
      </a:lt1>
      <a:dk2>
        <a:srgbClr val="000000"/>
      </a:dk2>
      <a:lt2>
        <a:srgbClr val="663300"/>
      </a:lt2>
      <a:accent1>
        <a:srgbClr val="FF9966"/>
      </a:accent1>
      <a:accent2>
        <a:srgbClr val="800000"/>
      </a:accent2>
      <a:accent3>
        <a:srgbClr val="FFFFFF"/>
      </a:accent3>
      <a:accent4>
        <a:srgbClr val="404040"/>
      </a:accent4>
      <a:accent5>
        <a:srgbClr val="FFCAB8"/>
      </a:accent5>
      <a:accent6>
        <a:srgbClr val="730000"/>
      </a:accent6>
      <a:hlink>
        <a:srgbClr val="FFCC66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3300"/>
        </a:lt2>
        <a:accent1>
          <a:srgbClr val="FFCC66"/>
        </a:accent1>
        <a:accent2>
          <a:srgbClr val="FF6600"/>
        </a:accent2>
        <a:accent3>
          <a:srgbClr val="FFFFFF"/>
        </a:accent3>
        <a:accent4>
          <a:srgbClr val="0D0D0D"/>
        </a:accent4>
        <a:accent5>
          <a:srgbClr val="FFE2B8"/>
        </a:accent5>
        <a:accent6>
          <a:srgbClr val="E75C00"/>
        </a:accent6>
        <a:hlink>
          <a:srgbClr val="FF99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111111"/>
        </a:dk1>
        <a:lt1>
          <a:srgbClr val="FFFFFF"/>
        </a:lt1>
        <a:dk2>
          <a:srgbClr val="000000"/>
        </a:dk2>
        <a:lt2>
          <a:srgbClr val="996633"/>
        </a:lt2>
        <a:accent1>
          <a:srgbClr val="FFCC66"/>
        </a:accent1>
        <a:accent2>
          <a:srgbClr val="800000"/>
        </a:accent2>
        <a:accent3>
          <a:srgbClr val="FFFFFF"/>
        </a:accent3>
        <a:accent4>
          <a:srgbClr val="0D0D0D"/>
        </a:accent4>
        <a:accent5>
          <a:srgbClr val="FFE2B8"/>
        </a:accent5>
        <a:accent6>
          <a:srgbClr val="730000"/>
        </a:accent6>
        <a:hlink>
          <a:srgbClr val="FF99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63300"/>
        </a:lt2>
        <a:accent1>
          <a:srgbClr val="FF9966"/>
        </a:accent1>
        <a:accent2>
          <a:srgbClr val="800000"/>
        </a:accent2>
        <a:accent3>
          <a:srgbClr val="FFFFFF"/>
        </a:accent3>
        <a:accent4>
          <a:srgbClr val="0D0D0D"/>
        </a:accent4>
        <a:accent5>
          <a:srgbClr val="FFCAB8"/>
        </a:accent5>
        <a:accent6>
          <a:srgbClr val="7300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111111"/>
        </a:dk1>
        <a:lt1>
          <a:srgbClr val="FFFFFF"/>
        </a:lt1>
        <a:dk2>
          <a:srgbClr val="000000"/>
        </a:dk2>
        <a:lt2>
          <a:srgbClr val="663300"/>
        </a:lt2>
        <a:accent1>
          <a:srgbClr val="FF9966"/>
        </a:accent1>
        <a:accent2>
          <a:srgbClr val="FF5050"/>
        </a:accent2>
        <a:accent3>
          <a:srgbClr val="FFFFFF"/>
        </a:accent3>
        <a:accent4>
          <a:srgbClr val="0D0D0D"/>
        </a:accent4>
        <a:accent5>
          <a:srgbClr val="FFCAB8"/>
        </a:accent5>
        <a:accent6>
          <a:srgbClr val="E74848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111111"/>
        </a:dk1>
        <a:lt1>
          <a:srgbClr val="FFFFFF"/>
        </a:lt1>
        <a:dk2>
          <a:srgbClr val="000000"/>
        </a:dk2>
        <a:lt2>
          <a:srgbClr val="663300"/>
        </a:lt2>
        <a:accent1>
          <a:srgbClr val="FF9966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CAB8"/>
        </a:accent5>
        <a:accent6>
          <a:srgbClr val="B900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111111"/>
        </a:dk1>
        <a:lt1>
          <a:srgbClr val="FFFFFF"/>
        </a:lt1>
        <a:dk2>
          <a:srgbClr val="000000"/>
        </a:dk2>
        <a:lt2>
          <a:srgbClr val="FF6600"/>
        </a:lt2>
        <a:accent1>
          <a:srgbClr val="FF9966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CAB8"/>
        </a:accent5>
        <a:accent6>
          <a:srgbClr val="B900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663300"/>
        </a:lt2>
        <a:accent1>
          <a:srgbClr val="FF9966"/>
        </a:accent1>
        <a:accent2>
          <a:srgbClr val="800000"/>
        </a:accent2>
        <a:accent3>
          <a:srgbClr val="FFFFFF"/>
        </a:accent3>
        <a:accent4>
          <a:srgbClr val="404040"/>
        </a:accent4>
        <a:accent5>
          <a:srgbClr val="FFCAB8"/>
        </a:accent5>
        <a:accent6>
          <a:srgbClr val="7300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2019台灣農機的危機與轉機</Template>
  <TotalTime>1573</TotalTime>
  <Words>3999</Words>
  <Application>Microsoft Office PowerPoint</Application>
  <PresentationFormat>如螢幕大小 (4:3)</PresentationFormat>
  <Paragraphs>404</Paragraphs>
  <Slides>56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56</vt:i4>
      </vt:variant>
    </vt:vector>
  </HeadingPairs>
  <TitlesOfParts>
    <vt:vector size="62" baseType="lpstr">
      <vt:lpstr>新細明體</vt:lpstr>
      <vt:lpstr>標楷體</vt:lpstr>
      <vt:lpstr>Arial</vt:lpstr>
      <vt:lpstr>Wingdings</vt:lpstr>
      <vt:lpstr>Wingdings 2</vt:lpstr>
      <vt:lpstr>template</vt:lpstr>
      <vt:lpstr>台灣農機發展的危機與轉機</vt:lpstr>
      <vt:lpstr>氣候變遷</vt:lpstr>
      <vt:lpstr>氣候變遷</vt:lpstr>
      <vt:lpstr>糧食危機</vt:lpstr>
      <vt:lpstr>糧食危機</vt:lpstr>
      <vt:lpstr>糧食危機</vt:lpstr>
      <vt:lpstr>糧食危機</vt:lpstr>
      <vt:lpstr>農機在農業生產的重要性</vt:lpstr>
      <vt:lpstr>農機在農業生產的重要性</vt:lpstr>
      <vt:lpstr>台灣農機產業發展歷程</vt:lpstr>
      <vt:lpstr>台灣農機產業發展歷程</vt:lpstr>
      <vt:lpstr>台灣農機產業發展歷程</vt:lpstr>
      <vt:lpstr>台灣農機產業發展歷程</vt:lpstr>
      <vt:lpstr>台灣農機產業發展歷程</vt:lpstr>
      <vt:lpstr>台灣農作物種植面積</vt:lpstr>
      <vt:lpstr>農業機械進出口</vt:lpstr>
      <vt:lpstr>農業機械進出口</vt:lpstr>
      <vt:lpstr>農業機械進出口</vt:lpstr>
      <vt:lpstr>2018 年台灣農糧機械設備出口前10 大目的地國家 </vt:lpstr>
      <vt:lpstr>2014 年~2018 年台灣農糧機械於亞洲地區各國之出口比重</vt:lpstr>
      <vt:lpstr>台灣農業機械進出口總產值</vt:lpstr>
      <vt:lpstr>2014 年~2018 年我國各類農糧機械設備進出口情形</vt:lpstr>
      <vt:lpstr>農業機械產業之市場動態與我國競爭力簡析</vt:lpstr>
      <vt:lpstr>農業機械產業之市場動態與我國競爭力簡析</vt:lpstr>
      <vt:lpstr>當前農業生產面對的問題</vt:lpstr>
      <vt:lpstr>農機盤點</vt:lpstr>
      <vt:lpstr>農機盤點—機種</vt:lpstr>
      <vt:lpstr>農機盤點—機種</vt:lpstr>
      <vt:lpstr>農機盤點—機種</vt:lpstr>
      <vt:lpstr>農機盤點—人才</vt:lpstr>
      <vt:lpstr>農機盤點—技術</vt:lpstr>
      <vt:lpstr>農機盤點—人才</vt:lpstr>
      <vt:lpstr>農機盤點—全球趨勢</vt:lpstr>
      <vt:lpstr>農機盤點—全球趨勢</vt:lpstr>
      <vt:lpstr>農機盤點-契機</vt:lpstr>
      <vt:lpstr>智慧農業</vt:lpstr>
      <vt:lpstr>智慧農業</vt:lpstr>
      <vt:lpstr>智慧農業</vt:lpstr>
      <vt:lpstr>智慧農業</vt:lpstr>
      <vt:lpstr>智慧農業</vt:lpstr>
      <vt:lpstr>智慧農業</vt:lpstr>
      <vt:lpstr>智慧農業</vt:lpstr>
      <vt:lpstr>智慧農業</vt:lpstr>
      <vt:lpstr>智慧農業</vt:lpstr>
      <vt:lpstr>技術提升</vt:lpstr>
      <vt:lpstr>農機未來發展</vt:lpstr>
      <vt:lpstr>農機未來發展</vt:lpstr>
      <vt:lpstr>農機未來發展</vt:lpstr>
      <vt:lpstr>農機未來發展-智慧設施農業產業</vt:lpstr>
      <vt:lpstr>農機未來發展</vt:lpstr>
      <vt:lpstr>農機未來發展</vt:lpstr>
      <vt:lpstr>農機未來發展</vt:lpstr>
      <vt:lpstr>農機未來發展</vt:lpstr>
      <vt:lpstr>農機未來發展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Chyung Ay</dc:creator>
  <cp:lastModifiedBy>WIN10</cp:lastModifiedBy>
  <cp:revision>144</cp:revision>
  <dcterms:created xsi:type="dcterms:W3CDTF">2019-09-10T03:06:26Z</dcterms:created>
  <dcterms:modified xsi:type="dcterms:W3CDTF">2019-10-13T07:55:20Z</dcterms:modified>
</cp:coreProperties>
</file>